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Default Extension="gif" ContentType="image/gif"/>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6" r:id="rId1"/>
  </p:sldMasterIdLst>
  <p:notesMasterIdLst>
    <p:notesMasterId r:id="rId99"/>
  </p:notesMasterIdLst>
  <p:sldIdLst>
    <p:sldId id="256" r:id="rId2"/>
    <p:sldId id="314" r:id="rId3"/>
    <p:sldId id="344" r:id="rId4"/>
    <p:sldId id="320" r:id="rId5"/>
    <p:sldId id="315" r:id="rId6"/>
    <p:sldId id="387" r:id="rId7"/>
    <p:sldId id="343" r:id="rId8"/>
    <p:sldId id="357" r:id="rId9"/>
    <p:sldId id="356" r:id="rId10"/>
    <p:sldId id="355" r:id="rId11"/>
    <p:sldId id="358" r:id="rId12"/>
    <p:sldId id="359" r:id="rId13"/>
    <p:sldId id="360" r:id="rId14"/>
    <p:sldId id="388" r:id="rId15"/>
    <p:sldId id="345" r:id="rId16"/>
    <p:sldId id="347" r:id="rId17"/>
    <p:sldId id="317" r:id="rId18"/>
    <p:sldId id="361" r:id="rId19"/>
    <p:sldId id="348" r:id="rId20"/>
    <p:sldId id="362" r:id="rId21"/>
    <p:sldId id="365" r:id="rId22"/>
    <p:sldId id="318" r:id="rId23"/>
    <p:sldId id="346" r:id="rId24"/>
    <p:sldId id="364" r:id="rId25"/>
    <p:sldId id="321" r:id="rId26"/>
    <p:sldId id="395" r:id="rId27"/>
    <p:sldId id="389" r:id="rId28"/>
    <p:sldId id="301" r:id="rId29"/>
    <p:sldId id="269" r:id="rId30"/>
    <p:sldId id="322" r:id="rId31"/>
    <p:sldId id="257" r:id="rId32"/>
    <p:sldId id="396" r:id="rId33"/>
    <p:sldId id="397" r:id="rId34"/>
    <p:sldId id="324" r:id="rId35"/>
    <p:sldId id="327" r:id="rId36"/>
    <p:sldId id="394" r:id="rId37"/>
    <p:sldId id="326" r:id="rId38"/>
    <p:sldId id="390" r:id="rId39"/>
    <p:sldId id="392" r:id="rId40"/>
    <p:sldId id="391" r:id="rId41"/>
    <p:sldId id="393" r:id="rId42"/>
    <p:sldId id="366" r:id="rId43"/>
    <p:sldId id="367" r:id="rId44"/>
    <p:sldId id="368" r:id="rId45"/>
    <p:sldId id="369" r:id="rId46"/>
    <p:sldId id="403" r:id="rId47"/>
    <p:sldId id="363" r:id="rId48"/>
    <p:sldId id="398" r:id="rId49"/>
    <p:sldId id="399" r:id="rId50"/>
    <p:sldId id="400" r:id="rId51"/>
    <p:sldId id="402" r:id="rId52"/>
    <p:sldId id="401" r:id="rId53"/>
    <p:sldId id="373" r:id="rId54"/>
    <p:sldId id="329" r:id="rId55"/>
    <p:sldId id="330" r:id="rId56"/>
    <p:sldId id="352" r:id="rId57"/>
    <p:sldId id="370" r:id="rId58"/>
    <p:sldId id="371" r:id="rId59"/>
    <p:sldId id="350" r:id="rId60"/>
    <p:sldId id="328" r:id="rId61"/>
    <p:sldId id="325" r:id="rId62"/>
    <p:sldId id="372" r:id="rId63"/>
    <p:sldId id="404" r:id="rId64"/>
    <p:sldId id="351" r:id="rId65"/>
    <p:sldId id="375" r:id="rId66"/>
    <p:sldId id="353" r:id="rId67"/>
    <p:sldId id="311" r:id="rId68"/>
    <p:sldId id="332" r:id="rId69"/>
    <p:sldId id="333" r:id="rId70"/>
    <p:sldId id="374" r:id="rId71"/>
    <p:sldId id="405" r:id="rId72"/>
    <p:sldId id="337" r:id="rId73"/>
    <p:sldId id="376" r:id="rId74"/>
    <p:sldId id="334" r:id="rId75"/>
    <p:sldId id="377" r:id="rId76"/>
    <p:sldId id="408" r:id="rId77"/>
    <p:sldId id="406" r:id="rId78"/>
    <p:sldId id="407" r:id="rId79"/>
    <p:sldId id="338" r:id="rId80"/>
    <p:sldId id="409" r:id="rId81"/>
    <p:sldId id="379" r:id="rId82"/>
    <p:sldId id="378" r:id="rId83"/>
    <p:sldId id="380" r:id="rId84"/>
    <p:sldId id="381" r:id="rId85"/>
    <p:sldId id="382" r:id="rId86"/>
    <p:sldId id="384" r:id="rId87"/>
    <p:sldId id="383" r:id="rId88"/>
    <p:sldId id="385" r:id="rId89"/>
    <p:sldId id="386" r:id="rId90"/>
    <p:sldId id="410" r:id="rId91"/>
    <p:sldId id="302" r:id="rId92"/>
    <p:sldId id="305" r:id="rId93"/>
    <p:sldId id="336" r:id="rId94"/>
    <p:sldId id="411" r:id="rId95"/>
    <p:sldId id="412" r:id="rId96"/>
    <p:sldId id="335" r:id="rId97"/>
    <p:sldId id="291" r:id="rId9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4"/>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D2C4A391-C606-40EE-8595-7A1994C6B613}" type="datetimeFigureOut">
              <a:rPr lang="en-US"/>
              <a:pPr>
                <a:defRPr/>
              </a:pPr>
              <a:t>6/10/2021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BC8A18D-5226-453F-9680-543F8A5DBF4C}"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ChangeArrowheads="1" noTextEdit="1"/>
          </p:cNvSpPr>
          <p:nvPr>
            <p:ph type="sldImg"/>
          </p:nvPr>
        </p:nvSpPr>
        <p:spPr bwMode="auto">
          <a:noFill/>
          <a:ln>
            <a:solidFill>
              <a:srgbClr val="000000"/>
            </a:solidFill>
            <a:miter lim="800000"/>
            <a:headEnd/>
            <a:tailEnd/>
          </a:ln>
        </p:spPr>
      </p:sp>
      <p:sp>
        <p:nvSpPr>
          <p:cNvPr id="24578" name="Notes Placeholder 2"/>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24579" name="Slide Number Placeholder 3"/>
          <p:cNvSpPr>
            <a:spLocks noGrp="1" noChangeArrowheads="1"/>
          </p:cNvSpPr>
          <p:nvPr>
            <p:ph type="sldNum" sz="quarter" idx="5"/>
          </p:nvPr>
        </p:nvSpPr>
        <p:spPr bwMode="auto">
          <a:noFill/>
          <a:ln>
            <a:miter lim="800000"/>
            <a:headEnd/>
            <a:tailEnd/>
          </a:ln>
        </p:spPr>
        <p:txBody>
          <a:bodyPr/>
          <a:lstStyle/>
          <a:p>
            <a:fld id="{2C3D83F1-95A3-4E98-ADA6-7A7395EE6B58}" type="slidenum">
              <a:rPr lang="en-US" altLang="en-US"/>
              <a:pPr/>
              <a:t>10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7891" name="Slide Number Placeholder 3"/>
          <p:cNvSpPr>
            <a:spLocks noGrp="1"/>
          </p:cNvSpPr>
          <p:nvPr>
            <p:ph type="sldNum" sz="quarter" idx="5"/>
          </p:nvPr>
        </p:nvSpPr>
        <p:spPr bwMode="auto">
          <a:noFill/>
          <a:ln>
            <a:miter lim="800000"/>
            <a:headEnd/>
            <a:tailEnd/>
          </a:ln>
        </p:spPr>
        <p:txBody>
          <a:bodyPr/>
          <a:lstStyle/>
          <a:p>
            <a:fld id="{BF2F3FE1-C74A-4242-B19F-240C6D1735BC}" type="slidenum">
              <a:rPr lang="en-US" altLang="en-US"/>
              <a:pPr/>
              <a:t>22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60C2012-CDA0-4D48-8622-6BA54C8B6BBE}"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49716DF-8751-4B2F-87A1-10C3A42A9669}"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296ED4A-A3D2-401F-9B6C-D09390467D84}"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03CBB20-E0B4-4303-9966-560BE47E0832}"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0D36876-DB44-421F-B129-D7D5B53F5675}"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B671A1E-9591-45FD-B77E-64C73BA39842}"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AFB63204-3BE3-45CD-BCF4-646CE69FFC67}"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9ED6615-8C5E-4600-BD91-C17F1C53C156}"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1C12995E-58AD-4678-961E-CFC77520677C}"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878B3EA-BBC6-4BF5-9FFC-C0F2349F75F4}"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3D58DF9-9390-4A88-9EAD-5D27F21F40F1}"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85CDBC9-AB37-4EBD-A52E-B9BCAC37F01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bing.com/videos/search?q=shays+rebellion&amp;&amp;view=detail&amp;mid=42D721FDA329341142CF42D721FDA329341142CF&amp;&amp;FORM=VDRVRV"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bing.com/videos/search?q=How+to+write+and+AP+Gov+short+answer+question&amp;&amp;view=detail&amp;mid=0A072424689E67D749AD0A072424689E67D749AD&amp;&amp;FORM=VRDGAR" TargetMode="Externa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www.bing.com/videos/search?q=kim+davis+kentucky&amp;&amp;view=detail&amp;mid=3DFD8CF687C40FF6543F3DFD8CF687C40FF6543F&amp;rvsmid=A498D5E8DE05784F503CA498D5E8DE05784F503C&amp;FORM=VDRVRV"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eb.archive.org/web/20171012133527/http:/teachingamericanhistory.org/library/document/letter-to-henry-lee/"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hbo.com/documentaries/the-words-that-built-america" TargetMode="Externa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AutoShape 2"/>
          <p:cNvSpPr>
            <a:spLocks noGrp="1"/>
          </p:cNvSpPr>
          <p:nvPr>
            <p:ph type="ctrTitle"/>
          </p:nvPr>
        </p:nvSpPr>
        <p:spPr>
          <a:xfrm>
            <a:off x="685800" y="1219200"/>
            <a:ext cx="8077200" cy="2381250"/>
          </a:xfrm>
          <a:solidFill>
            <a:schemeClr val="bg1"/>
          </a:solidFill>
          <a:ln>
            <a:solidFill>
              <a:srgbClr val="002060"/>
            </a:solidFill>
          </a:ln>
        </p:spPr>
        <p:txBody>
          <a:bodyPr/>
          <a:lstStyle/>
          <a:p>
            <a:pPr eaLnBrk="1" hangingPunct="1"/>
            <a:r>
              <a:rPr lang="en-US" altLang="en-US" smtClean="0">
                <a:solidFill>
                  <a:srgbClr val="002060"/>
                </a:solidFill>
                <a:latin typeface="Castellar" pitchFamily="18" charset="0"/>
              </a:rPr>
              <a:t>Unit I Constitutional Underpinnings</a:t>
            </a:r>
          </a:p>
        </p:txBody>
      </p:sp>
      <p:sp>
        <p:nvSpPr>
          <p:cNvPr id="14338" name="Rectangle 3"/>
          <p:cNvSpPr>
            <a:spLocks noGrp="1" noChangeArrowheads="1"/>
          </p:cNvSpPr>
          <p:nvPr>
            <p:ph type="subTitle" idx="1"/>
          </p:nvPr>
        </p:nvSpPr>
        <p:spPr>
          <a:xfrm>
            <a:off x="1371600" y="3886200"/>
            <a:ext cx="6400800" cy="1066800"/>
          </a:xfrm>
          <a:solidFill>
            <a:schemeClr val="bg1"/>
          </a:solidFill>
          <a:ln>
            <a:solidFill>
              <a:srgbClr val="002060"/>
            </a:solidFill>
          </a:ln>
        </p:spPr>
        <p:txBody>
          <a:bodyPr/>
          <a:lstStyle/>
          <a:p>
            <a:pPr eaLnBrk="1" hangingPunct="1"/>
            <a:r>
              <a:rPr lang="en-US" altLang="en-US" smtClean="0">
                <a:solidFill>
                  <a:srgbClr val="002060"/>
                </a:solidFill>
                <a:latin typeface="Baskerville Old Face" pitchFamily="18" charset="0"/>
              </a:rPr>
              <a:t>The Creation of Government by and of the People?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Content Placeholder 2"/>
          <p:cNvSpPr>
            <a:spLocks noGrp="1"/>
          </p:cNvSpPr>
          <p:nvPr>
            <p:ph idx="1"/>
          </p:nvPr>
        </p:nvSpPr>
        <p:spPr>
          <a:xfrm>
            <a:off x="454025" y="1235075"/>
            <a:ext cx="8229600" cy="4830763"/>
          </a:xfrm>
          <a:solidFill>
            <a:schemeClr val="bg1"/>
          </a:solidFill>
          <a:ln>
            <a:solidFill>
              <a:srgbClr val="FFC000"/>
            </a:solidFill>
          </a:ln>
        </p:spPr>
        <p:txBody>
          <a:bodyPr/>
          <a:lstStyle/>
          <a:p>
            <a:r>
              <a:rPr lang="en-US" altLang="en-US" sz="2400" smtClean="0">
                <a:latin typeface="Times New Roman" pitchFamily="18" charset="0"/>
                <a:cs typeface="Times New Roman" pitchFamily="18" charset="0"/>
              </a:rPr>
              <a:t>Contributing to a divorce between America and Great Britain</a:t>
            </a:r>
          </a:p>
        </p:txBody>
      </p:sp>
      <p:sp>
        <p:nvSpPr>
          <p:cNvPr id="4" name="Title 1"/>
          <p:cNvSpPr>
            <a:spLocks noGrp="1"/>
          </p:cNvSpPr>
          <p:nvPr>
            <p:ph type="title"/>
          </p:nvPr>
        </p:nvSpPr>
        <p:spPr>
          <a:xfrm>
            <a:off x="457200" y="274638"/>
            <a:ext cx="8229600" cy="715962"/>
          </a:xfrm>
          <a:solidFill>
            <a:schemeClr val="accent2"/>
          </a:solidFill>
          <a:ln>
            <a:solidFill>
              <a:schemeClr val="accent1"/>
            </a:solidFill>
          </a:ln>
        </p:spPr>
        <p:txBody>
          <a:bodyPr rtlCol="0">
            <a:normAutofit fontScale="90000"/>
          </a:bodyPr>
          <a:lstStyle/>
          <a:p>
            <a:pPr eaLnBrk="1" fontAlgn="auto" hangingPunct="1">
              <a:spcAft>
                <a:spcPts val="0"/>
              </a:spcAft>
              <a:defRPr/>
            </a:pPr>
            <a:r>
              <a:rPr lang="en-US" altLang="en-US" dirty="0">
                <a:solidFill>
                  <a:schemeClr val="bg1"/>
                </a:solidFill>
                <a:latin typeface="Times New Roman" panose="02020603050405020304" pitchFamily="18" charset="0"/>
                <a:cs typeface="Times New Roman" panose="02020603050405020304" pitchFamily="18" charset="0"/>
              </a:rPr>
              <a:t>It’s too Late to Say Your Sorry</a:t>
            </a:r>
          </a:p>
        </p:txBody>
      </p:sp>
      <p:pic>
        <p:nvPicPr>
          <p:cNvPr id="23555" name="Picture 5" descr="A close up of a newspaper&#10;&#10;Description automatically generated"/>
          <p:cNvPicPr>
            <a:picLocks noChangeAspect="1" noChangeArrowheads="1"/>
          </p:cNvPicPr>
          <p:nvPr/>
        </p:nvPicPr>
        <p:blipFill>
          <a:blip r:embed="rId3" cstate="print"/>
          <a:srcRect/>
          <a:stretch>
            <a:fillRect/>
          </a:stretch>
        </p:blipFill>
        <p:spPr bwMode="auto">
          <a:xfrm>
            <a:off x="3057525" y="1752600"/>
            <a:ext cx="3171825" cy="4114800"/>
          </a:xfrm>
          <a:prstGeom prst="rect">
            <a:avLst/>
          </a:prstGeom>
          <a:noFill/>
          <a:ln w="9525">
            <a:solidFill>
              <a:srgbClr val="000000"/>
            </a:solidFill>
            <a:miter lim="800000"/>
            <a:headEnd/>
            <a:tailEnd/>
          </a:ln>
        </p:spPr>
      </p:pic>
      <p:sp>
        <p:nvSpPr>
          <p:cNvPr id="7" name="Rectangle 6"/>
          <p:cNvSpPr/>
          <p:nvPr/>
        </p:nvSpPr>
        <p:spPr>
          <a:xfrm>
            <a:off x="269875" y="1998663"/>
            <a:ext cx="3170238"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anose="02020603050405020304" pitchFamily="18" charset="0"/>
                <a:cs typeface="Times New Roman" panose="02020603050405020304" pitchFamily="18" charset="0"/>
              </a:rPr>
              <a:t>Self Government: Mayflower Compact, Continental Congress</a:t>
            </a:r>
          </a:p>
        </p:txBody>
      </p:sp>
      <p:sp>
        <p:nvSpPr>
          <p:cNvPr id="8" name="Rectangle 7"/>
          <p:cNvSpPr/>
          <p:nvPr/>
        </p:nvSpPr>
        <p:spPr>
          <a:xfrm>
            <a:off x="269875" y="3413125"/>
            <a:ext cx="3170238"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anose="02020603050405020304" pitchFamily="18" charset="0"/>
                <a:cs typeface="Times New Roman" panose="02020603050405020304" pitchFamily="18" charset="0"/>
              </a:rPr>
              <a:t>Taxation: No Taxation without Representation </a:t>
            </a:r>
          </a:p>
        </p:txBody>
      </p:sp>
      <p:sp>
        <p:nvSpPr>
          <p:cNvPr id="9" name="Rectangle 8"/>
          <p:cNvSpPr/>
          <p:nvPr/>
        </p:nvSpPr>
        <p:spPr>
          <a:xfrm>
            <a:off x="269875" y="4697413"/>
            <a:ext cx="3170238"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anose="02020603050405020304" pitchFamily="18" charset="0"/>
                <a:cs typeface="Times New Roman" panose="02020603050405020304" pitchFamily="18" charset="0"/>
              </a:rPr>
              <a:t>Tyranny: Closing state governments and courts</a:t>
            </a:r>
          </a:p>
        </p:txBody>
      </p:sp>
      <p:sp>
        <p:nvSpPr>
          <p:cNvPr id="10" name="Rectangle 9"/>
          <p:cNvSpPr/>
          <p:nvPr/>
        </p:nvSpPr>
        <p:spPr>
          <a:xfrm>
            <a:off x="5737225" y="4705350"/>
            <a:ext cx="3171825"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anose="02020603050405020304" pitchFamily="18" charset="0"/>
                <a:cs typeface="Times New Roman" panose="02020603050405020304" pitchFamily="18" charset="0"/>
              </a:rPr>
              <a:t>Violations of Rights: Quartering Act, Intolerable Acts</a:t>
            </a:r>
          </a:p>
        </p:txBody>
      </p:sp>
      <p:sp>
        <p:nvSpPr>
          <p:cNvPr id="11" name="Rectangle 10"/>
          <p:cNvSpPr/>
          <p:nvPr/>
        </p:nvSpPr>
        <p:spPr>
          <a:xfrm>
            <a:off x="5845175" y="3276600"/>
            <a:ext cx="3170238" cy="746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anose="02020603050405020304" pitchFamily="18" charset="0"/>
                <a:cs typeface="Times New Roman" panose="02020603050405020304" pitchFamily="18" charset="0"/>
              </a:rPr>
              <a:t>Violation of opportunity: Navigation Acts, Proclamation of 1763</a:t>
            </a:r>
          </a:p>
        </p:txBody>
      </p:sp>
      <p:sp>
        <p:nvSpPr>
          <p:cNvPr id="12" name="Rectangle 11"/>
          <p:cNvSpPr/>
          <p:nvPr/>
        </p:nvSpPr>
        <p:spPr>
          <a:xfrm>
            <a:off x="5845175" y="2060575"/>
            <a:ext cx="3170238"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anose="02020603050405020304" pitchFamily="18" charset="0"/>
                <a:cs typeface="Times New Roman" panose="02020603050405020304" pitchFamily="18" charset="0"/>
              </a:rPr>
              <a:t>Salutary Neglect</a:t>
            </a:r>
          </a:p>
        </p:txBody>
      </p:sp>
      <p:sp>
        <p:nvSpPr>
          <p:cNvPr id="14" name="Right Arrow 13"/>
          <p:cNvSpPr/>
          <p:nvPr/>
        </p:nvSpPr>
        <p:spPr>
          <a:xfrm rot="2464222">
            <a:off x="3040063" y="5259388"/>
            <a:ext cx="5334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ight Arrow 14"/>
          <p:cNvSpPr/>
          <p:nvPr/>
        </p:nvSpPr>
        <p:spPr>
          <a:xfrm rot="2464222">
            <a:off x="3040063" y="3968750"/>
            <a:ext cx="5334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ight Arrow 15"/>
          <p:cNvSpPr/>
          <p:nvPr/>
        </p:nvSpPr>
        <p:spPr>
          <a:xfrm rot="2464222">
            <a:off x="3032125" y="2541588"/>
            <a:ext cx="5334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ight Arrow 16"/>
          <p:cNvSpPr/>
          <p:nvPr/>
        </p:nvSpPr>
        <p:spPr>
          <a:xfrm rot="8056091">
            <a:off x="5695950" y="2574925"/>
            <a:ext cx="5334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ight Arrow 17"/>
          <p:cNvSpPr/>
          <p:nvPr/>
        </p:nvSpPr>
        <p:spPr>
          <a:xfrm rot="8056091">
            <a:off x="5788819" y="3963194"/>
            <a:ext cx="533400" cy="369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ight Arrow 18"/>
          <p:cNvSpPr/>
          <p:nvPr/>
        </p:nvSpPr>
        <p:spPr>
          <a:xfrm rot="8056091">
            <a:off x="5756275" y="5216525"/>
            <a:ext cx="5334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3057525" y="6029325"/>
            <a:ext cx="3170238"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anose="02020603050405020304" pitchFamily="18" charset="0"/>
                <a:cs typeface="Times New Roman" panose="02020603050405020304" pitchFamily="18" charset="0"/>
              </a:rPr>
              <a:t>Enlightenment Political Philosophers</a:t>
            </a:r>
          </a:p>
        </p:txBody>
      </p:sp>
      <p:sp>
        <p:nvSpPr>
          <p:cNvPr id="21" name="Right Arrow 20"/>
          <p:cNvSpPr/>
          <p:nvPr/>
        </p:nvSpPr>
        <p:spPr>
          <a:xfrm rot="16200000">
            <a:off x="4375150" y="5635625"/>
            <a:ext cx="5334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Content Placeholder 2"/>
          <p:cNvSpPr>
            <a:spLocks noGrp="1"/>
          </p:cNvSpPr>
          <p:nvPr>
            <p:ph idx="1"/>
          </p:nvPr>
        </p:nvSpPr>
        <p:spPr>
          <a:xfrm>
            <a:off x="307975" y="1606550"/>
            <a:ext cx="8229600" cy="4525963"/>
          </a:xfrm>
        </p:spPr>
        <p:txBody>
          <a:bodyPr/>
          <a:lstStyle/>
          <a:p>
            <a:pPr marL="0" indent="0">
              <a:buFont typeface="Arial" charset="0"/>
              <a:buNone/>
            </a:pPr>
            <a:r>
              <a:rPr lang="en-US" altLang="en-US" sz="2400" smtClean="0">
                <a:latin typeface="Times New Roman" pitchFamily="18" charset="0"/>
                <a:cs typeface="Times New Roman" pitchFamily="18" charset="0"/>
              </a:rPr>
              <a:t>Age of Enlightenment Philosophy: The Development of the </a:t>
            </a:r>
            <a:r>
              <a:rPr lang="en-US" altLang="en-US" sz="2400" b="1" smtClean="0">
                <a:solidFill>
                  <a:srgbClr val="002060"/>
                </a:solidFill>
                <a:latin typeface="Times New Roman" pitchFamily="18" charset="0"/>
                <a:cs typeface="Times New Roman" pitchFamily="18" charset="0"/>
              </a:rPr>
              <a:t>Social Contract </a:t>
            </a:r>
            <a:r>
              <a:rPr lang="en-US" altLang="en-US" sz="2400" b="1" smtClean="0">
                <a:latin typeface="Times New Roman" pitchFamily="18" charset="0"/>
                <a:cs typeface="Times New Roman" pitchFamily="18" charset="0"/>
              </a:rPr>
              <a:t>– “</a:t>
            </a:r>
            <a:r>
              <a:rPr lang="en-US" altLang="en-US" sz="2400" smtClean="0">
                <a:latin typeface="Times New Roman" pitchFamily="18" charset="0"/>
                <a:cs typeface="Times New Roman" pitchFamily="18" charset="0"/>
              </a:rPr>
              <a:t>People give consent to the govern in order to insure security”</a:t>
            </a:r>
          </a:p>
          <a:p>
            <a:pPr marL="0" indent="0">
              <a:buFont typeface="Arial" charset="0"/>
              <a:buNone/>
            </a:pPr>
            <a:endParaRPr lang="en-US" altLang="en-US" sz="2400" b="1" smtClean="0">
              <a:latin typeface="Times New Roman" pitchFamily="18" charset="0"/>
              <a:cs typeface="Times New Roman" pitchFamily="18" charset="0"/>
            </a:endParaRPr>
          </a:p>
        </p:txBody>
      </p:sp>
      <p:sp>
        <p:nvSpPr>
          <p:cNvPr id="25602" name="Title 4"/>
          <p:cNvSpPr>
            <a:spLocks noGrp="1"/>
          </p:cNvSpPr>
          <p:nvPr>
            <p:ph type="title"/>
          </p:nvPr>
        </p:nvSpPr>
        <p:spPr>
          <a:solidFill>
            <a:schemeClr val="accent2"/>
          </a:solidFill>
          <a:ln>
            <a:solidFill>
              <a:schemeClr val="accent1"/>
            </a:solidFill>
          </a:ln>
        </p:spPr>
        <p:txBody>
          <a:bodyPr/>
          <a:lstStyle/>
          <a:p>
            <a:pPr eaLnBrk="1" hangingPunct="1"/>
            <a:r>
              <a:rPr lang="en-US" altLang="en-US" sz="4000" smtClean="0">
                <a:solidFill>
                  <a:schemeClr val="bg1"/>
                </a:solidFill>
                <a:latin typeface="Times New Roman" pitchFamily="18" charset="0"/>
                <a:cs typeface="Times New Roman" pitchFamily="18" charset="0"/>
              </a:rPr>
              <a:t>Enlightenment Principles</a:t>
            </a:r>
          </a:p>
        </p:txBody>
      </p:sp>
      <p:pic>
        <p:nvPicPr>
          <p:cNvPr id="25603" name="Picture 4"/>
          <p:cNvPicPr>
            <a:picLocks noChangeAspect="1"/>
          </p:cNvPicPr>
          <p:nvPr/>
        </p:nvPicPr>
        <p:blipFill>
          <a:blip r:embed="rId2" cstate="print"/>
          <a:srcRect/>
          <a:stretch>
            <a:fillRect/>
          </a:stretch>
        </p:blipFill>
        <p:spPr bwMode="auto">
          <a:xfrm>
            <a:off x="436563" y="2819400"/>
            <a:ext cx="1819275" cy="2087563"/>
          </a:xfrm>
          <a:prstGeom prst="rect">
            <a:avLst/>
          </a:prstGeom>
          <a:noFill/>
          <a:ln w="9525">
            <a:noFill/>
            <a:miter lim="800000"/>
            <a:headEnd/>
            <a:tailEnd/>
          </a:ln>
        </p:spPr>
      </p:pic>
      <p:pic>
        <p:nvPicPr>
          <p:cNvPr id="25604" name="Picture 5"/>
          <p:cNvPicPr>
            <a:picLocks noChangeAspect="1"/>
          </p:cNvPicPr>
          <p:nvPr/>
        </p:nvPicPr>
        <p:blipFill>
          <a:blip r:embed="rId3" cstate="print"/>
          <a:srcRect/>
          <a:stretch>
            <a:fillRect/>
          </a:stretch>
        </p:blipFill>
        <p:spPr bwMode="auto">
          <a:xfrm>
            <a:off x="3373438" y="2819400"/>
            <a:ext cx="2098675" cy="2087563"/>
          </a:xfrm>
          <a:prstGeom prst="rect">
            <a:avLst/>
          </a:prstGeom>
          <a:noFill/>
          <a:ln w="9525">
            <a:noFill/>
            <a:miter lim="800000"/>
            <a:headEnd/>
            <a:tailEnd/>
          </a:ln>
        </p:spPr>
      </p:pic>
      <p:pic>
        <p:nvPicPr>
          <p:cNvPr id="25605" name="Picture 6"/>
          <p:cNvPicPr>
            <a:picLocks noChangeAspect="1"/>
          </p:cNvPicPr>
          <p:nvPr/>
        </p:nvPicPr>
        <p:blipFill>
          <a:blip r:embed="rId4" cstate="print"/>
          <a:srcRect/>
          <a:stretch>
            <a:fillRect/>
          </a:stretch>
        </p:blipFill>
        <p:spPr bwMode="auto">
          <a:xfrm>
            <a:off x="6589713" y="2819400"/>
            <a:ext cx="2062162" cy="1524000"/>
          </a:xfrm>
          <a:prstGeom prst="rect">
            <a:avLst/>
          </a:prstGeom>
          <a:noFill/>
          <a:ln w="9525">
            <a:noFill/>
            <a:miter lim="800000"/>
            <a:headEnd/>
            <a:tailEnd/>
          </a:ln>
        </p:spPr>
      </p:pic>
      <p:sp>
        <p:nvSpPr>
          <p:cNvPr id="8" name="Rectangle 7"/>
          <p:cNvSpPr/>
          <p:nvPr/>
        </p:nvSpPr>
        <p:spPr>
          <a:xfrm>
            <a:off x="158750" y="5029200"/>
            <a:ext cx="2584450" cy="1600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Arial" panose="020B0604020202020204" pitchFamily="34" charset="0"/>
              <a:buChar char="•"/>
              <a:defRPr/>
            </a:pPr>
            <a:r>
              <a:rPr lang="en-US" dirty="0">
                <a:solidFill>
                  <a:schemeClr val="bg1"/>
                </a:solidFill>
                <a:latin typeface="Times New Roman" panose="02020603050405020304" pitchFamily="18" charset="0"/>
                <a:cs typeface="Times New Roman" panose="02020603050405020304" pitchFamily="18" charset="0"/>
              </a:rPr>
              <a:t>People have natural rights</a:t>
            </a:r>
          </a:p>
          <a:p>
            <a:pPr marL="285750" indent="-285750">
              <a:buFont typeface="Arial" panose="020B0604020202020204" pitchFamily="34" charset="0"/>
              <a:buChar char="•"/>
              <a:defRPr/>
            </a:pPr>
            <a:r>
              <a:rPr lang="en-US" dirty="0">
                <a:solidFill>
                  <a:schemeClr val="bg1"/>
                </a:solidFill>
                <a:latin typeface="Times New Roman" panose="02020603050405020304" pitchFamily="18" charset="0"/>
                <a:cs typeface="Times New Roman" panose="02020603050405020304" pitchFamily="18" charset="0"/>
              </a:rPr>
              <a:t>The people and government are bound to each other</a:t>
            </a:r>
          </a:p>
          <a:p>
            <a:pPr>
              <a:defRPr/>
            </a:pPr>
            <a:endParaRPr lang="en-US"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130550" y="5029200"/>
            <a:ext cx="2584450" cy="1600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Arial" panose="020B0604020202020204" pitchFamily="34" charset="0"/>
              <a:buChar char="•"/>
              <a:defRPr/>
            </a:pPr>
            <a:r>
              <a:rPr lang="en-US" dirty="0">
                <a:solidFill>
                  <a:schemeClr val="bg1"/>
                </a:solidFill>
                <a:latin typeface="Times New Roman" panose="02020603050405020304" pitchFamily="18" charset="0"/>
                <a:cs typeface="Times New Roman" panose="02020603050405020304" pitchFamily="18" charset="0"/>
              </a:rPr>
              <a:t>People are dangerous</a:t>
            </a:r>
          </a:p>
          <a:p>
            <a:pPr marL="285750" indent="-285750">
              <a:buFont typeface="Arial" panose="020B0604020202020204" pitchFamily="34" charset="0"/>
              <a:buChar char="•"/>
              <a:defRPr/>
            </a:pPr>
            <a:r>
              <a:rPr lang="en-US" dirty="0">
                <a:solidFill>
                  <a:schemeClr val="bg1"/>
                </a:solidFill>
                <a:latin typeface="Times New Roman" panose="02020603050405020304" pitchFamily="18" charset="0"/>
                <a:cs typeface="Times New Roman" panose="02020603050405020304" pitchFamily="18" charset="0"/>
              </a:rPr>
              <a:t>Government must control them </a:t>
            </a:r>
          </a:p>
          <a:p>
            <a:pPr>
              <a:defRPr/>
            </a:pPr>
            <a:endParaRPr lang="en-US" dirty="0">
              <a:solidFill>
                <a:schemeClr val="bg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296025" y="4525963"/>
            <a:ext cx="2584450" cy="210343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Arial" panose="020B0604020202020204" pitchFamily="34" charset="0"/>
              <a:buChar char="•"/>
              <a:defRP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defRPr/>
            </a:pPr>
            <a:r>
              <a:rPr lang="en-US" dirty="0">
                <a:solidFill>
                  <a:schemeClr val="bg1"/>
                </a:solidFill>
                <a:latin typeface="Times New Roman" panose="02020603050405020304" pitchFamily="18" charset="0"/>
                <a:cs typeface="Times New Roman" panose="02020603050405020304" pitchFamily="18" charset="0"/>
              </a:rPr>
              <a:t>People have natural rights</a:t>
            </a:r>
          </a:p>
          <a:p>
            <a:pPr marL="285750" indent="-285750">
              <a:buFont typeface="Arial" panose="020B0604020202020204" pitchFamily="34" charset="0"/>
              <a:buChar char="•"/>
              <a:defRPr/>
            </a:pPr>
            <a:r>
              <a:rPr lang="en-US" dirty="0">
                <a:solidFill>
                  <a:schemeClr val="bg1"/>
                </a:solidFill>
                <a:latin typeface="Times New Roman" panose="02020603050405020304" pitchFamily="18" charset="0"/>
                <a:cs typeface="Times New Roman" panose="02020603050405020304" pitchFamily="18" charset="0"/>
              </a:rPr>
              <a:t>The people can overthrow the government if it does not work in their interest</a:t>
            </a:r>
          </a:p>
          <a:p>
            <a:pPr>
              <a:defRPr/>
            </a:pPr>
            <a:endParaRPr lang="en-US"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ontent Placeholder 2"/>
          <p:cNvSpPr>
            <a:spLocks noGrp="1"/>
          </p:cNvSpPr>
          <p:nvPr>
            <p:ph idx="1"/>
          </p:nvPr>
        </p:nvSpPr>
        <p:spPr>
          <a:xfrm>
            <a:off x="457200" y="1371600"/>
            <a:ext cx="8229600" cy="4754563"/>
          </a:xfrm>
        </p:spPr>
        <p:txBody>
          <a:bodyPr/>
          <a:lstStyle/>
          <a:p>
            <a:r>
              <a:rPr lang="en-US" altLang="en-US" sz="2400" smtClean="0">
                <a:latin typeface="Times New Roman" pitchFamily="18" charset="0"/>
                <a:cs typeface="Times New Roman" pitchFamily="18" charset="0"/>
              </a:rPr>
              <a:t>The American Colonization experience:</a:t>
            </a:r>
          </a:p>
          <a:p>
            <a:endParaRPr lang="en-US" altLang="en-US" sz="2400" smtClean="0">
              <a:latin typeface="Times New Roman" pitchFamily="18" charset="0"/>
              <a:cs typeface="Times New Roman" pitchFamily="18" charset="0"/>
            </a:endParaRPr>
          </a:p>
        </p:txBody>
      </p:sp>
      <p:sp>
        <p:nvSpPr>
          <p:cNvPr id="26626" name="Title 4"/>
          <p:cNvSpPr>
            <a:spLocks noGrp="1"/>
          </p:cNvSpPr>
          <p:nvPr>
            <p:ph type="title"/>
          </p:nvPr>
        </p:nvSpPr>
        <p:spPr>
          <a:xfrm>
            <a:off x="457200" y="274638"/>
            <a:ext cx="8229600" cy="792162"/>
          </a:xfrm>
          <a:solidFill>
            <a:schemeClr val="accent2"/>
          </a:solidFill>
          <a:ln>
            <a:solidFill>
              <a:schemeClr val="accent1"/>
            </a:solidFill>
          </a:ln>
        </p:spPr>
        <p:txBody>
          <a:bodyPr/>
          <a:lstStyle/>
          <a:p>
            <a:pPr eaLnBrk="1" hangingPunct="1"/>
            <a:r>
              <a:rPr lang="en-US" altLang="en-US" sz="2400" smtClean="0">
                <a:solidFill>
                  <a:schemeClr val="bg1"/>
                </a:solidFill>
                <a:latin typeface="Times New Roman" pitchFamily="18" charset="0"/>
                <a:cs typeface="Times New Roman" pitchFamily="18" charset="0"/>
              </a:rPr>
              <a:t>Defining the Parameters of the Declaration of Independence </a:t>
            </a:r>
          </a:p>
        </p:txBody>
      </p:sp>
      <p:sp>
        <p:nvSpPr>
          <p:cNvPr id="5" name="Rectangle 4"/>
          <p:cNvSpPr/>
          <p:nvPr/>
        </p:nvSpPr>
        <p:spPr>
          <a:xfrm>
            <a:off x="533400" y="2057400"/>
            <a:ext cx="3733800" cy="1371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latin typeface="Times New Roman" panose="02020603050405020304" pitchFamily="18" charset="0"/>
                <a:cs typeface="Times New Roman" panose="02020603050405020304" pitchFamily="18" charset="0"/>
              </a:rPr>
              <a:t>Salutary Neglect leads to self government: Mayflower Compact, House of Burgesses, &amp; Continental Congress</a:t>
            </a:r>
          </a:p>
        </p:txBody>
      </p:sp>
      <p:sp>
        <p:nvSpPr>
          <p:cNvPr id="6" name="Rectangle 5"/>
          <p:cNvSpPr/>
          <p:nvPr/>
        </p:nvSpPr>
        <p:spPr>
          <a:xfrm>
            <a:off x="539750" y="5257800"/>
            <a:ext cx="3733800" cy="1371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latin typeface="Times New Roman" panose="02020603050405020304" pitchFamily="18" charset="0"/>
                <a:cs typeface="Times New Roman" panose="02020603050405020304" pitchFamily="18" charset="0"/>
              </a:rPr>
              <a:t>English Tyrannical government: Stamp Act, Quartering Act, Proclamation of 1763, &amp; Intolerable Act</a:t>
            </a:r>
          </a:p>
        </p:txBody>
      </p:sp>
      <p:sp>
        <p:nvSpPr>
          <p:cNvPr id="7" name="Rectangle 6"/>
          <p:cNvSpPr/>
          <p:nvPr/>
        </p:nvSpPr>
        <p:spPr>
          <a:xfrm>
            <a:off x="539750" y="3541713"/>
            <a:ext cx="3733800" cy="156368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latin typeface="Times New Roman" panose="02020603050405020304" pitchFamily="18" charset="0"/>
                <a:cs typeface="Times New Roman" panose="02020603050405020304" pitchFamily="18" charset="0"/>
              </a:rPr>
              <a:t>Colonization period engrains moral values of a future nation: Liberty, Equality, Opportunity, Laissez Faire, and Self government </a:t>
            </a:r>
          </a:p>
        </p:txBody>
      </p:sp>
      <p:pic>
        <p:nvPicPr>
          <p:cNvPr id="26630" name="Picture 7"/>
          <p:cNvPicPr>
            <a:picLocks noChangeAspect="1"/>
          </p:cNvPicPr>
          <p:nvPr/>
        </p:nvPicPr>
        <p:blipFill>
          <a:blip r:embed="rId2" cstate="print"/>
          <a:srcRect/>
          <a:stretch>
            <a:fillRect/>
          </a:stretch>
        </p:blipFill>
        <p:spPr bwMode="auto">
          <a:xfrm>
            <a:off x="4852988" y="2078038"/>
            <a:ext cx="3605212" cy="4551362"/>
          </a:xfrm>
          <a:prstGeom prst="rect">
            <a:avLst/>
          </a:prstGeom>
          <a:noFill/>
          <a:ln w="9525">
            <a:noFill/>
            <a:miter lim="800000"/>
            <a:headEnd/>
            <a:tailEnd/>
          </a:ln>
        </p:spPr>
      </p:pic>
      <p:sp>
        <p:nvSpPr>
          <p:cNvPr id="9" name="Right Arrow 8"/>
          <p:cNvSpPr/>
          <p:nvPr/>
        </p:nvSpPr>
        <p:spPr>
          <a:xfrm>
            <a:off x="4357688" y="2590800"/>
            <a:ext cx="442912"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ight Arrow 9"/>
          <p:cNvSpPr/>
          <p:nvPr/>
        </p:nvSpPr>
        <p:spPr>
          <a:xfrm>
            <a:off x="4383088" y="4000500"/>
            <a:ext cx="442912"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ight Arrow 10"/>
          <p:cNvSpPr/>
          <p:nvPr/>
        </p:nvSpPr>
        <p:spPr>
          <a:xfrm>
            <a:off x="4416425" y="5562600"/>
            <a:ext cx="442913"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Content Placeholder 2"/>
          <p:cNvSpPr>
            <a:spLocks noGrp="1"/>
          </p:cNvSpPr>
          <p:nvPr>
            <p:ph idx="1"/>
          </p:nvPr>
        </p:nvSpPr>
        <p:spPr>
          <a:xfrm>
            <a:off x="457200" y="1295400"/>
            <a:ext cx="8229600" cy="4830763"/>
          </a:xfrm>
          <a:solidFill>
            <a:schemeClr val="bg1"/>
          </a:solidFill>
          <a:ln>
            <a:solidFill>
              <a:schemeClr val="tx1"/>
            </a:solidFill>
          </a:ln>
        </p:spPr>
        <p:txBody>
          <a:bodyPr/>
          <a:lstStyle/>
          <a:p>
            <a:r>
              <a:rPr lang="en-US" altLang="en-US" sz="2400" smtClean="0">
                <a:latin typeface="Times New Roman" pitchFamily="18" charset="0"/>
                <a:cs typeface="Times New Roman" pitchFamily="18" charset="0"/>
              </a:rPr>
              <a:t>Declaration of Independence – a recipe for establishing American Democracy</a:t>
            </a:r>
          </a:p>
          <a:p>
            <a:r>
              <a:rPr lang="en-US" altLang="en-US" sz="2400" smtClean="0">
                <a:latin typeface="Times New Roman" pitchFamily="18" charset="0"/>
                <a:cs typeface="Times New Roman" pitchFamily="18" charset="0"/>
              </a:rPr>
              <a:t>Develop an annotated formula for American Democracy</a:t>
            </a:r>
          </a:p>
          <a:p>
            <a:r>
              <a:rPr lang="en-US" altLang="en-US" sz="2400" smtClean="0">
                <a:latin typeface="Times New Roman" pitchFamily="18" charset="0"/>
                <a:cs typeface="Times New Roman" pitchFamily="18" charset="0"/>
              </a:rPr>
              <a:t>Identify ingredients </a:t>
            </a:r>
          </a:p>
          <a:p>
            <a:pPr lvl="1"/>
            <a:r>
              <a:rPr lang="en-US" altLang="en-US" sz="2000" smtClean="0">
                <a:latin typeface="Times New Roman" pitchFamily="18" charset="0"/>
                <a:cs typeface="Times New Roman" pitchFamily="18" charset="0"/>
              </a:rPr>
              <a:t>How did the Declaration of Independence further entrench the American identity?</a:t>
            </a:r>
          </a:p>
          <a:p>
            <a:pPr lvl="1"/>
            <a:r>
              <a:rPr lang="en-US" altLang="en-US" sz="2000" smtClean="0">
                <a:latin typeface="Times New Roman" pitchFamily="18" charset="0"/>
                <a:cs typeface="Times New Roman" pitchFamily="18" charset="0"/>
              </a:rPr>
              <a:t>According to Thomas Jefferson, what are the principles of good government?</a:t>
            </a:r>
          </a:p>
          <a:p>
            <a:pPr lvl="1"/>
            <a:r>
              <a:rPr lang="en-US" altLang="en-US" sz="2000" smtClean="0">
                <a:latin typeface="Times New Roman" pitchFamily="18" charset="0"/>
                <a:cs typeface="Times New Roman" pitchFamily="18" charset="0"/>
              </a:rPr>
              <a:t>According to Thomas Jefferson how has Britain committed tyranny and violated the social contract?</a:t>
            </a:r>
          </a:p>
          <a:p>
            <a:pPr lvl="1"/>
            <a:r>
              <a:rPr lang="en-US" altLang="en-US" sz="2000" smtClean="0">
                <a:latin typeface="Times New Roman" pitchFamily="18" charset="0"/>
                <a:cs typeface="Times New Roman" pitchFamily="18" charset="0"/>
              </a:rPr>
              <a:t>How has Jefferson utilized Lockean philosophies of the enlightenment to support his claims?</a:t>
            </a:r>
          </a:p>
        </p:txBody>
      </p:sp>
      <p:sp>
        <p:nvSpPr>
          <p:cNvPr id="27650" name="Title 4"/>
          <p:cNvSpPr>
            <a:spLocks noGrp="1"/>
          </p:cNvSpPr>
          <p:nvPr>
            <p:ph type="title"/>
          </p:nvPr>
        </p:nvSpPr>
        <p:spPr>
          <a:xfrm>
            <a:off x="457200" y="274638"/>
            <a:ext cx="8229600" cy="792162"/>
          </a:xfrm>
          <a:solidFill>
            <a:schemeClr val="accent2"/>
          </a:solidFill>
          <a:ln>
            <a:solidFill>
              <a:schemeClr val="accent1"/>
            </a:solidFill>
          </a:ln>
        </p:spPr>
        <p:txBody>
          <a:bodyPr/>
          <a:lstStyle/>
          <a:p>
            <a:pPr eaLnBrk="1" hangingPunct="1"/>
            <a:r>
              <a:rPr lang="en-US" altLang="en-US" sz="3200" smtClean="0">
                <a:solidFill>
                  <a:schemeClr val="bg1"/>
                </a:solidFill>
                <a:latin typeface="Times New Roman" pitchFamily="18" charset="0"/>
                <a:cs typeface="Times New Roman" pitchFamily="18" charset="0"/>
              </a:rPr>
              <a:t>A Recipe for the Foundations of Government</a:t>
            </a:r>
          </a:p>
        </p:txBody>
      </p:sp>
      <p:sp>
        <p:nvSpPr>
          <p:cNvPr id="5" name="Rectangle 4"/>
          <p:cNvSpPr/>
          <p:nvPr/>
        </p:nvSpPr>
        <p:spPr>
          <a:xfrm>
            <a:off x="914400" y="5867400"/>
            <a:ext cx="7391400" cy="762000"/>
          </a:xfrm>
          <a:prstGeom prst="rect">
            <a:avLst/>
          </a:prstGeom>
          <a:solidFill>
            <a:srgbClr val="00206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bg1"/>
                </a:solidFill>
                <a:latin typeface="Times New Roman" panose="02020603050405020304" pitchFamily="18" charset="0"/>
                <a:cs typeface="Times New Roman" panose="02020603050405020304" pitchFamily="18" charset="0"/>
              </a:rPr>
              <a:t>American Democracy = American identity + Social Contract - Tyranny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Content Placeholder 2"/>
          <p:cNvSpPr>
            <a:spLocks noGrp="1"/>
          </p:cNvSpPr>
          <p:nvPr>
            <p:ph idx="1"/>
          </p:nvPr>
        </p:nvSpPr>
        <p:spPr>
          <a:xfrm>
            <a:off x="457200" y="1295400"/>
            <a:ext cx="8229600" cy="4830763"/>
          </a:xfrm>
          <a:solidFill>
            <a:schemeClr val="bg1"/>
          </a:solidFill>
          <a:ln>
            <a:solidFill>
              <a:schemeClr val="tx1"/>
            </a:solidFill>
          </a:ln>
        </p:spPr>
        <p:txBody>
          <a:bodyPr/>
          <a:lstStyle/>
          <a:p>
            <a:endParaRPr lang="en-US" altLang="en-US" sz="2000" smtClean="0">
              <a:latin typeface="Times New Roman" pitchFamily="18" charset="0"/>
              <a:cs typeface="Times New Roman" pitchFamily="18" charset="0"/>
            </a:endParaRPr>
          </a:p>
          <a:p>
            <a:endParaRPr lang="en-US" altLang="en-US" sz="2000" smtClean="0">
              <a:latin typeface="Times New Roman" pitchFamily="18" charset="0"/>
              <a:cs typeface="Times New Roman" pitchFamily="18" charset="0"/>
            </a:endParaRPr>
          </a:p>
          <a:p>
            <a:r>
              <a:rPr lang="en-US" altLang="en-US" sz="2400" smtClean="0">
                <a:latin typeface="Times New Roman" pitchFamily="18" charset="0"/>
                <a:cs typeface="Times New Roman" pitchFamily="18" charset="0"/>
              </a:rPr>
              <a:t>Building American Democracy </a:t>
            </a:r>
          </a:p>
        </p:txBody>
      </p:sp>
      <p:sp>
        <p:nvSpPr>
          <p:cNvPr id="28674" name="Title 4"/>
          <p:cNvSpPr>
            <a:spLocks noGrp="1"/>
          </p:cNvSpPr>
          <p:nvPr>
            <p:ph type="title"/>
          </p:nvPr>
        </p:nvSpPr>
        <p:spPr>
          <a:xfrm>
            <a:off x="457200" y="274638"/>
            <a:ext cx="8229600" cy="792162"/>
          </a:xfrm>
          <a:solidFill>
            <a:schemeClr val="accent2"/>
          </a:solidFill>
          <a:ln>
            <a:solidFill>
              <a:schemeClr val="accent1"/>
            </a:solidFill>
          </a:ln>
        </p:spPr>
        <p:txBody>
          <a:bodyPr/>
          <a:lstStyle/>
          <a:p>
            <a:pPr eaLnBrk="1" hangingPunct="1"/>
            <a:r>
              <a:rPr lang="en-US" altLang="en-US" sz="3200" smtClean="0">
                <a:solidFill>
                  <a:schemeClr val="bg1"/>
                </a:solidFill>
                <a:latin typeface="Times New Roman" pitchFamily="18" charset="0"/>
                <a:cs typeface="Times New Roman" pitchFamily="18" charset="0"/>
              </a:rPr>
              <a:t>TASTY MURICAN DEMOCRACY</a:t>
            </a:r>
          </a:p>
        </p:txBody>
      </p:sp>
      <p:sp>
        <p:nvSpPr>
          <p:cNvPr id="2" name="Rectangle 1"/>
          <p:cNvSpPr/>
          <p:nvPr/>
        </p:nvSpPr>
        <p:spPr>
          <a:xfrm>
            <a:off x="114300" y="1143000"/>
            <a:ext cx="8915400" cy="792163"/>
          </a:xfrm>
          <a:prstGeom prst="rect">
            <a:avLst/>
          </a:prstGeom>
          <a:solidFill>
            <a:schemeClr val="tx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chemeClr val="bg1"/>
                </a:solidFill>
                <a:latin typeface="Times" pitchFamily="2" charset="0"/>
              </a:rPr>
              <a:t>Recipe = Ingredients + Instructions + Warnings </a:t>
            </a:r>
          </a:p>
        </p:txBody>
      </p:sp>
      <p:sp>
        <p:nvSpPr>
          <p:cNvPr id="3" name="Rectangle 2"/>
          <p:cNvSpPr/>
          <p:nvPr/>
        </p:nvSpPr>
        <p:spPr>
          <a:xfrm>
            <a:off x="114300" y="2590800"/>
            <a:ext cx="5067300" cy="29718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 typeface="+mj-lt"/>
              <a:buAutoNum type="arabicPeriod"/>
              <a:defRPr/>
            </a:pPr>
            <a:r>
              <a:rPr lang="en-US" sz="2400" dirty="0">
                <a:latin typeface="Times" pitchFamily="2" charset="0"/>
              </a:rPr>
              <a:t>What ingredients have the founders utilized in building a functional democracy?</a:t>
            </a:r>
          </a:p>
          <a:p>
            <a:pPr marL="457200" indent="-457200">
              <a:buFont typeface="+mj-lt"/>
              <a:buAutoNum type="arabicPeriod"/>
              <a:defRPr/>
            </a:pPr>
            <a:r>
              <a:rPr lang="en-US" sz="2400" dirty="0">
                <a:latin typeface="Times" pitchFamily="2" charset="0"/>
              </a:rPr>
              <a:t>What instructions did the founders use to build good governance?</a:t>
            </a:r>
          </a:p>
          <a:p>
            <a:pPr marL="457200" indent="-457200">
              <a:buFont typeface="+mj-lt"/>
              <a:buAutoNum type="arabicPeriod"/>
              <a:defRPr/>
            </a:pPr>
            <a:r>
              <a:rPr lang="en-US" sz="2400" dirty="0">
                <a:latin typeface="Times" pitchFamily="2" charset="0"/>
              </a:rPr>
              <a:t>What warnings have the founders come to believe are necessary to avoid a bad governance? </a:t>
            </a:r>
          </a:p>
        </p:txBody>
      </p:sp>
      <p:pic>
        <p:nvPicPr>
          <p:cNvPr id="28677" name="Picture 3"/>
          <p:cNvPicPr>
            <a:picLocks noChangeAspect="1" noChangeArrowheads="1"/>
          </p:cNvPicPr>
          <p:nvPr/>
        </p:nvPicPr>
        <p:blipFill>
          <a:blip r:embed="rId2" cstate="print"/>
          <a:srcRect/>
          <a:stretch>
            <a:fillRect/>
          </a:stretch>
        </p:blipFill>
        <p:spPr bwMode="auto">
          <a:xfrm>
            <a:off x="5395913" y="1725613"/>
            <a:ext cx="3462337" cy="4610100"/>
          </a:xfrm>
          <a:prstGeom prst="rect">
            <a:avLst/>
          </a:prstGeom>
          <a:noFill/>
          <a:ln w="9525">
            <a:noFill/>
            <a:miter lim="800000"/>
            <a:headEnd/>
            <a:tailEnd/>
          </a:ln>
        </p:spPr>
      </p:pic>
      <p:sp>
        <p:nvSpPr>
          <p:cNvPr id="6" name="Right Arrow 5"/>
          <p:cNvSpPr/>
          <p:nvPr/>
        </p:nvSpPr>
        <p:spPr>
          <a:xfrm>
            <a:off x="4953000" y="3886200"/>
            <a:ext cx="914400" cy="914400"/>
          </a:xfrm>
          <a:prstGeom prst="right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679" name="Picture 6"/>
          <p:cNvPicPr>
            <a:picLocks noChangeAspect="1" noChangeArrowheads="1"/>
          </p:cNvPicPr>
          <p:nvPr/>
        </p:nvPicPr>
        <p:blipFill>
          <a:blip r:embed="rId3" cstate="print"/>
          <a:srcRect/>
          <a:stretch>
            <a:fillRect/>
          </a:stretch>
        </p:blipFill>
        <p:spPr bwMode="auto">
          <a:xfrm>
            <a:off x="4800600" y="5334000"/>
            <a:ext cx="3743325" cy="1455738"/>
          </a:xfrm>
          <a:prstGeom prst="rect">
            <a:avLst/>
          </a:prstGeom>
          <a:noFill/>
          <a:ln w="9525">
            <a:noFill/>
            <a:miter lim="800000"/>
            <a:headEnd/>
            <a:tailEnd/>
          </a:ln>
        </p:spPr>
      </p:pic>
      <p:sp>
        <p:nvSpPr>
          <p:cNvPr id="8" name="Oval Callout 7"/>
          <p:cNvSpPr/>
          <p:nvPr/>
        </p:nvSpPr>
        <p:spPr>
          <a:xfrm>
            <a:off x="3429000" y="5334000"/>
            <a:ext cx="2506663" cy="1077913"/>
          </a:xfrm>
          <a:prstGeom prst="wedgeEllipseCallout">
            <a:avLst>
              <a:gd name="adj1" fmla="val 70492"/>
              <a:gd name="adj2" fmla="val 30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latin typeface="Times" pitchFamily="2" charset="0"/>
              </a:rPr>
              <a:t>I</a:t>
            </a:r>
            <a:r>
              <a:rPr lang="en-US" sz="1600" dirty="0">
                <a:solidFill>
                  <a:schemeClr val="tx1"/>
                </a:solidFill>
                <a:latin typeface="Times" pitchFamily="2" charset="0"/>
              </a:rPr>
              <a:t>I say we add a dash of checks &amp; balances to the recipe</a:t>
            </a:r>
            <a:endParaRPr lang="en-US" sz="1600" dirty="0">
              <a:latin typeface="Times" pitchFamily="2" charset="0"/>
            </a:endParaRPr>
          </a:p>
        </p:txBody>
      </p:sp>
      <p:sp>
        <p:nvSpPr>
          <p:cNvPr id="11" name="Oval Callout 10"/>
          <p:cNvSpPr/>
          <p:nvPr/>
        </p:nvSpPr>
        <p:spPr>
          <a:xfrm>
            <a:off x="5805488" y="4394200"/>
            <a:ext cx="2506662" cy="1077913"/>
          </a:xfrm>
          <a:prstGeom prst="wedgeEllipseCallout">
            <a:avLst>
              <a:gd name="adj1" fmla="val 38949"/>
              <a:gd name="adj2" fmla="val 6496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chemeClr val="tx1"/>
                </a:solidFill>
                <a:latin typeface="Times" pitchFamily="2" charset="0"/>
              </a:rPr>
              <a:t>A pinch of monarchy definitely fouls the taste!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457200" y="274638"/>
            <a:ext cx="8229600" cy="792162"/>
          </a:xfrm>
          <a:solidFill>
            <a:schemeClr val="accent2"/>
          </a:solidFill>
          <a:ln>
            <a:solidFill>
              <a:schemeClr val="accent1"/>
            </a:solidFill>
          </a:ln>
        </p:spPr>
        <p:txBody>
          <a:bodyPr/>
          <a:lstStyle/>
          <a:p>
            <a:r>
              <a:rPr lang="en-US" altLang="en-US" smtClean="0">
                <a:solidFill>
                  <a:schemeClr val="bg1"/>
                </a:solidFill>
                <a:latin typeface="Times New Roman" pitchFamily="18" charset="0"/>
                <a:cs typeface="Times New Roman" pitchFamily="18" charset="0"/>
              </a:rPr>
              <a:t>Madison Speaks</a:t>
            </a:r>
          </a:p>
        </p:txBody>
      </p:sp>
      <p:sp>
        <p:nvSpPr>
          <p:cNvPr id="29698" name="Content Placeholder 2"/>
          <p:cNvSpPr>
            <a:spLocks noGrp="1"/>
          </p:cNvSpPr>
          <p:nvPr>
            <p:ph idx="1"/>
          </p:nvPr>
        </p:nvSpPr>
        <p:spPr>
          <a:xfrm>
            <a:off x="492125" y="1371600"/>
            <a:ext cx="8229600" cy="4754563"/>
          </a:xfrm>
          <a:ln>
            <a:solidFill>
              <a:schemeClr val="accent1"/>
            </a:solidFill>
          </a:ln>
        </p:spPr>
        <p:txBody>
          <a:bodyPr/>
          <a:lstStyle/>
          <a:p>
            <a:pPr marL="0" indent="0">
              <a:buFont typeface="Arial" charset="0"/>
              <a:buNone/>
            </a:pPr>
            <a:r>
              <a:rPr lang="en-US" altLang="en-US" sz="2000" smtClean="0">
                <a:latin typeface="Times New Roman" pitchFamily="18" charset="0"/>
                <a:cs typeface="Times New Roman" pitchFamily="18" charset="0"/>
              </a:rPr>
              <a:t>"We hold these truths to be self-evident, that all men are created. equal, that they are endowed by their Creator with certain unalienable. Rights, that among these are Life, Liberty, and the pursuit of Happiness.	- </a:t>
            </a:r>
            <a:r>
              <a:rPr lang="en-US" altLang="en-US" sz="2000" b="1" i="1" smtClean="0">
                <a:latin typeface="Times New Roman" pitchFamily="18" charset="0"/>
                <a:cs typeface="Times New Roman" pitchFamily="18" charset="0"/>
              </a:rPr>
              <a:t>Thomas Jefferson</a:t>
            </a:r>
          </a:p>
        </p:txBody>
      </p:sp>
      <p:sp>
        <p:nvSpPr>
          <p:cNvPr id="2" name="Rectangle 1"/>
          <p:cNvSpPr/>
          <p:nvPr/>
        </p:nvSpPr>
        <p:spPr>
          <a:xfrm>
            <a:off x="1406525" y="2400300"/>
            <a:ext cx="3200400" cy="3124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r>
              <a:rPr lang="en-US" sz="2000" dirty="0">
                <a:solidFill>
                  <a:srgbClr val="002060"/>
                </a:solidFill>
                <a:latin typeface="Times New Roman" panose="02020603050405020304" pitchFamily="18" charset="0"/>
                <a:cs typeface="Times New Roman" panose="02020603050405020304" pitchFamily="18" charset="0"/>
              </a:rPr>
              <a:t>Locke’s Influence on the Declaration of Independence</a:t>
            </a: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697413" y="2411413"/>
            <a:ext cx="3200400" cy="3124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rgbClr val="002060"/>
                </a:solidFill>
                <a:latin typeface="Times New Roman" panose="02020603050405020304" pitchFamily="18" charset="0"/>
                <a:cs typeface="Times New Roman" panose="02020603050405020304" pitchFamily="18" charset="0"/>
              </a:rPr>
              <a:t>Hobbes’ Influence on the Declaration of Independence</a:t>
            </a: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p:txBody>
      </p:sp>
      <p:pic>
        <p:nvPicPr>
          <p:cNvPr id="29701" name="Picture 2"/>
          <p:cNvPicPr>
            <a:picLocks noChangeAspect="1"/>
          </p:cNvPicPr>
          <p:nvPr/>
        </p:nvPicPr>
        <p:blipFill>
          <a:blip r:embed="rId2" cstate="print"/>
          <a:srcRect/>
          <a:stretch>
            <a:fillRect/>
          </a:stretch>
        </p:blipFill>
        <p:spPr bwMode="auto">
          <a:xfrm>
            <a:off x="7977188" y="3200400"/>
            <a:ext cx="1143000" cy="1524000"/>
          </a:xfrm>
          <a:prstGeom prst="rect">
            <a:avLst/>
          </a:prstGeom>
          <a:noFill/>
          <a:ln w="9525">
            <a:noFill/>
            <a:miter lim="800000"/>
            <a:headEnd/>
            <a:tailEnd/>
          </a:ln>
        </p:spPr>
      </p:pic>
      <p:pic>
        <p:nvPicPr>
          <p:cNvPr id="29702" name="Picture 6"/>
          <p:cNvPicPr>
            <a:picLocks noChangeAspect="1"/>
          </p:cNvPicPr>
          <p:nvPr/>
        </p:nvPicPr>
        <p:blipFill>
          <a:blip r:embed="rId3" cstate="print"/>
          <a:srcRect/>
          <a:stretch>
            <a:fillRect/>
          </a:stretch>
        </p:blipFill>
        <p:spPr bwMode="auto">
          <a:xfrm>
            <a:off x="130175" y="3352800"/>
            <a:ext cx="1196975" cy="1600200"/>
          </a:xfrm>
          <a:prstGeom prst="rect">
            <a:avLst/>
          </a:prstGeom>
          <a:noFill/>
          <a:ln w="9525">
            <a:noFill/>
            <a:miter lim="800000"/>
            <a:headEnd/>
            <a:tailEnd/>
          </a:ln>
        </p:spPr>
      </p:pic>
      <p:sp>
        <p:nvSpPr>
          <p:cNvPr id="4" name="Rectangle 3"/>
          <p:cNvSpPr/>
          <p:nvPr/>
        </p:nvSpPr>
        <p:spPr>
          <a:xfrm>
            <a:off x="1690688" y="5715000"/>
            <a:ext cx="6207125"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schemeClr val="bg1"/>
                </a:solidFill>
                <a:latin typeface="Times New Roman" panose="02020603050405020304" pitchFamily="18" charset="0"/>
                <a:cs typeface="Times New Roman" panose="02020603050405020304" pitchFamily="18" charset="0"/>
              </a:rPr>
              <a:t>How does the Declaration of Independence further define our ideas about the Social Contact of </a:t>
            </a:r>
            <a:r>
              <a:rPr lang="en-US" sz="2000" dirty="0" err="1">
                <a:solidFill>
                  <a:schemeClr val="bg1"/>
                </a:solidFill>
                <a:latin typeface="Times New Roman" panose="02020603050405020304" pitchFamily="18" charset="0"/>
                <a:cs typeface="Times New Roman" panose="02020603050405020304" pitchFamily="18" charset="0"/>
              </a:rPr>
              <a:t>governement</a:t>
            </a:r>
            <a:endParaRPr lang="en-US" sz="20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a:buFont typeface="Arial" panose="020B0604020202020204" pitchFamily="34" charset="0"/>
              <a:buChar char="•"/>
              <a:defRPr/>
            </a:pPr>
            <a:r>
              <a:rPr lang="en-US" sz="2200" dirty="0">
                <a:solidFill>
                  <a:srgbClr val="FF0000"/>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How does the ideas of Constitutional republicanism work within modern American society to establish a balance system between government power and individual liberties?</a:t>
            </a:r>
          </a:p>
          <a:p>
            <a:pPr>
              <a:buFont typeface="Arial" panose="020B0604020202020204" pitchFamily="34" charset="0"/>
              <a:buChar char="•"/>
              <a:defRPr/>
            </a:pPr>
            <a:r>
              <a:rPr lang="en-US" sz="2000" dirty="0">
                <a:solidFill>
                  <a:srgbClr val="002060"/>
                </a:solidFill>
                <a:latin typeface="Times New Roman" panose="02020603050405020304" pitchFamily="18" charset="0"/>
                <a:cs typeface="Times New Roman" panose="02020603050405020304" pitchFamily="18" charset="0"/>
              </a:rPr>
              <a:t>Students can:</a:t>
            </a:r>
          </a:p>
          <a:p>
            <a:pPr marL="692150">
              <a:buFont typeface="Wingdings" panose="05000000000000000000" pitchFamily="2" charset="2"/>
              <a:buChar char="v"/>
              <a:defRPr/>
            </a:pPr>
            <a:r>
              <a:rPr lang="en-US" sz="2000" dirty="0">
                <a:latin typeface="Times New Roman" panose="02020603050405020304" pitchFamily="18" charset="0"/>
                <a:cs typeface="Times New Roman" panose="02020603050405020304" pitchFamily="18" charset="0"/>
              </a:rPr>
              <a:t>Decipher how the Declaration of Independence established founding ideas for American Democracy </a:t>
            </a:r>
          </a:p>
          <a:p>
            <a:pPr marL="692150">
              <a:buFont typeface="Wingdings" panose="05000000000000000000" pitchFamily="2" charset="2"/>
              <a:buChar char="v"/>
              <a:defRPr/>
            </a:pPr>
            <a:r>
              <a:rPr lang="en-US" sz="2000" dirty="0">
                <a:latin typeface="Times New Roman" panose="02020603050405020304" pitchFamily="18" charset="0"/>
                <a:cs typeface="Times New Roman" panose="02020603050405020304" pitchFamily="18" charset="0"/>
              </a:rPr>
              <a:t>Decipher how </a:t>
            </a:r>
            <a:r>
              <a:rPr lang="en-US" sz="2000" dirty="0" err="1">
                <a:latin typeface="Times New Roman" panose="02020603050405020304" pitchFamily="18" charset="0"/>
                <a:cs typeface="Times New Roman" panose="02020603050405020304" pitchFamily="18" charset="0"/>
              </a:rPr>
              <a:t>Madisonian</a:t>
            </a:r>
            <a:r>
              <a:rPr lang="en-US" sz="2000" dirty="0">
                <a:latin typeface="Times New Roman" panose="02020603050405020304" pitchFamily="18" charset="0"/>
                <a:cs typeface="Times New Roman" panose="02020603050405020304" pitchFamily="18" charset="0"/>
              </a:rPr>
              <a:t> Model developed from Enlightened philosopher, Revolutionary rebellion, and political compromise</a:t>
            </a:r>
          </a:p>
          <a:p>
            <a:pPr marL="692150">
              <a:buFont typeface="Wingdings" panose="05000000000000000000" pitchFamily="2" charset="2"/>
              <a:buChar char="v"/>
              <a:defRPr/>
            </a:pPr>
            <a:endParaRPr lang="en-US" sz="20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r>
              <a:rPr lang="en-US" sz="2200" dirty="0">
                <a:solidFill>
                  <a:srgbClr val="FF0000"/>
                </a:solidFill>
                <a:latin typeface="Times New Roman" panose="02020603050405020304" pitchFamily="18" charset="0"/>
                <a:cs typeface="Times New Roman" panose="02020603050405020304" pitchFamily="18" charset="0"/>
              </a:rPr>
              <a:t>Agenda</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Jefferson’s Purpose</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The Formula of American Democracy</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Setting forth a government of the people </a:t>
            </a:r>
          </a:p>
          <a:p>
            <a:pPr marL="0" indent="0">
              <a:buFont typeface="Arial" panose="020B0604020202020204" pitchFamily="34" charset="0"/>
              <a:buNone/>
              <a:defRPr/>
            </a:pPr>
            <a:r>
              <a:rPr lang="en-US" sz="2200" b="1" dirty="0">
                <a:solidFill>
                  <a:srgbClr val="002060"/>
                </a:solidFill>
                <a:latin typeface="Times New Roman" panose="02020603050405020304" pitchFamily="18" charset="0"/>
                <a:cs typeface="Times New Roman" panose="02020603050405020304" pitchFamily="18" charset="0"/>
              </a:rPr>
              <a:t>Homework</a:t>
            </a:r>
          </a:p>
          <a:p>
            <a:pPr>
              <a:buFont typeface="Arial" panose="020B0604020202020204" pitchFamily="34" charset="0"/>
              <a:buChar char="•"/>
              <a:defRPr/>
            </a:pPr>
            <a:r>
              <a:rPr lang="en-US" sz="2200" b="1" dirty="0">
                <a:solidFill>
                  <a:srgbClr val="002060"/>
                </a:solidFill>
                <a:latin typeface="Times New Roman" panose="02020603050405020304" pitchFamily="18" charset="0"/>
                <a:cs typeface="Times New Roman" panose="02020603050405020304" pitchFamily="18" charset="0"/>
              </a:rPr>
              <a:t>Watch videos on the Articles of Confederation on AP Gov website</a:t>
            </a:r>
          </a:p>
          <a:p>
            <a:pPr>
              <a:buFont typeface="Arial" panose="020B0604020202020204" pitchFamily="34" charset="0"/>
              <a:buChar char="•"/>
              <a:defRPr/>
            </a:pPr>
            <a:r>
              <a:rPr lang="en-US" sz="2200" b="1" dirty="0">
                <a:solidFill>
                  <a:srgbClr val="002060"/>
                </a:solidFill>
                <a:latin typeface="Times New Roman" panose="02020603050405020304" pitchFamily="18" charset="0"/>
                <a:cs typeface="Times New Roman" panose="02020603050405020304" pitchFamily="18" charset="0"/>
              </a:rPr>
              <a:t>Constitutional Scavenger Hunt due Thursday</a:t>
            </a:r>
          </a:p>
          <a:p>
            <a:pPr>
              <a:buFont typeface="Arial" panose="020B0604020202020204" pitchFamily="34" charset="0"/>
              <a:buChar char="•"/>
              <a:defRPr/>
            </a:pPr>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4"/>
          <p:cNvSpPr>
            <a:spLocks noGrp="1"/>
          </p:cNvSpPr>
          <p:nvPr>
            <p:ph type="title"/>
          </p:nvPr>
        </p:nvSpPr>
        <p:spPr>
          <a:xfrm>
            <a:off x="457200" y="274638"/>
            <a:ext cx="8229600" cy="715962"/>
          </a:xfrm>
          <a:solidFill>
            <a:schemeClr val="accent2"/>
          </a:solidFill>
          <a:ln>
            <a:solidFill>
              <a:schemeClr val="accent1"/>
            </a:solidFill>
          </a:ln>
        </p:spPr>
        <p:txBody>
          <a:bodyPr/>
          <a:lstStyle/>
          <a:p>
            <a:pPr eaLnBrk="1" hangingPunct="1"/>
            <a:r>
              <a:rPr lang="en-US" altLang="en-US" sz="4000" smtClean="0">
                <a:solidFill>
                  <a:schemeClr val="bg1"/>
                </a:solidFill>
                <a:latin typeface="Times New Roman" pitchFamily="18" charset="0"/>
                <a:cs typeface="Times New Roman" pitchFamily="18" charset="0"/>
              </a:rPr>
              <a:t>America’s First National Government </a:t>
            </a:r>
          </a:p>
        </p:txBody>
      </p:sp>
      <p:sp>
        <p:nvSpPr>
          <p:cNvPr id="12291" name="Content Placeholder 5"/>
          <p:cNvSpPr>
            <a:spLocks noGrp="1"/>
          </p:cNvSpPr>
          <p:nvPr>
            <p:ph idx="1"/>
          </p:nvPr>
        </p:nvSpPr>
        <p:spPr>
          <a:xfrm>
            <a:off x="438150" y="1022350"/>
            <a:ext cx="8229600" cy="5059363"/>
          </a:xfrm>
        </p:spPr>
        <p:txBody>
          <a:bodyPr/>
          <a:lstStyle/>
          <a:p>
            <a:pPr marL="0" indent="0" eaLnBrk="1" hangingPunct="1">
              <a:buFont typeface="Arial" charset="0"/>
              <a:buNone/>
              <a:defRPr/>
            </a:pPr>
            <a:r>
              <a:rPr lang="en-US" altLang="en-US" sz="1800" dirty="0">
                <a:solidFill>
                  <a:srgbClr val="FF0000"/>
                </a:solidFill>
                <a:latin typeface="Times New Roman" pitchFamily="18" charset="0"/>
                <a:cs typeface="Times New Roman" pitchFamily="18" charset="0"/>
              </a:rPr>
              <a:t>But if a long series of abuses, provocations and deceits, all in the same sense, make a conspiracy visible to the people, they cannot help sensing what is happening. It is quite natural then that the people should arise and attempt to put power into such hands as may secure for them the end for which the government was first established</a:t>
            </a:r>
            <a:r>
              <a:rPr lang="en-US" altLang="en-US" sz="1800" dirty="0">
                <a:latin typeface="Times New Roman" pitchFamily="18" charset="0"/>
                <a:cs typeface="Times New Roman" pitchFamily="18" charset="0"/>
              </a:rPr>
              <a:t>. – </a:t>
            </a:r>
            <a:r>
              <a:rPr lang="en-US" altLang="en-US" sz="1800" b="1" dirty="0">
                <a:latin typeface="Times New Roman" pitchFamily="18" charset="0"/>
                <a:cs typeface="Times New Roman" pitchFamily="18" charset="0"/>
              </a:rPr>
              <a:t>John Locke “Two Treatise on Government”</a:t>
            </a:r>
          </a:p>
          <a:p>
            <a:pPr marL="0" indent="0" eaLnBrk="1" hangingPunct="1">
              <a:buFont typeface="Arial" charset="0"/>
              <a:buNone/>
              <a:defRPr/>
            </a:pPr>
            <a:endParaRPr lang="en-US" altLang="en-US" sz="1800" b="1" dirty="0">
              <a:latin typeface="Times New Roman" pitchFamily="18" charset="0"/>
              <a:cs typeface="Times New Roman" pitchFamily="18" charset="0"/>
            </a:endParaRPr>
          </a:p>
          <a:p>
            <a:pPr marL="0" indent="0" eaLnBrk="1" hangingPunct="1">
              <a:buFont typeface="Arial" charset="0"/>
              <a:buNone/>
              <a:defRPr/>
            </a:pPr>
            <a:endParaRPr lang="en-US" altLang="en-US" sz="1800" b="1" dirty="0">
              <a:latin typeface="Times New Roman" pitchFamily="18" charset="0"/>
              <a:cs typeface="Times New Roman" pitchFamily="18" charset="0"/>
            </a:endParaRPr>
          </a:p>
          <a:p>
            <a:pPr marL="0" indent="0" eaLnBrk="1" hangingPunct="1">
              <a:buFont typeface="Arial" charset="0"/>
              <a:buNone/>
              <a:defRPr/>
            </a:pPr>
            <a:endParaRPr lang="en-US" altLang="en-US" sz="1800" b="1" dirty="0">
              <a:latin typeface="Times New Roman" pitchFamily="18" charset="0"/>
              <a:cs typeface="Times New Roman" pitchFamily="18" charset="0"/>
            </a:endParaRPr>
          </a:p>
          <a:p>
            <a:pPr marL="0" indent="0" eaLnBrk="1" hangingPunct="1">
              <a:buFont typeface="Arial" charset="0"/>
              <a:buNone/>
              <a:defRPr/>
            </a:pPr>
            <a:endParaRPr lang="en-US" altLang="en-US" sz="1800" b="1" dirty="0">
              <a:latin typeface="Times New Roman" pitchFamily="18" charset="0"/>
              <a:cs typeface="Times New Roman" pitchFamily="18" charset="0"/>
            </a:endParaRPr>
          </a:p>
          <a:p>
            <a:pPr marL="0" indent="0" eaLnBrk="1" hangingPunct="1">
              <a:buFont typeface="Arial" charset="0"/>
              <a:buNone/>
              <a:defRPr/>
            </a:pPr>
            <a:endParaRPr lang="en-US" altLang="en-US" sz="1800" b="1" dirty="0">
              <a:latin typeface="Times New Roman" pitchFamily="18" charset="0"/>
              <a:cs typeface="Times New Roman" pitchFamily="18" charset="0"/>
            </a:endParaRPr>
          </a:p>
          <a:p>
            <a:pPr marL="0" indent="0" eaLnBrk="1" hangingPunct="1">
              <a:buFont typeface="Arial" charset="0"/>
              <a:buNone/>
              <a:defRPr/>
            </a:pPr>
            <a:endParaRPr lang="en-US" altLang="en-US" sz="1800" b="1" dirty="0">
              <a:latin typeface="Times New Roman" pitchFamily="18" charset="0"/>
              <a:cs typeface="Times New Roman" pitchFamily="18" charset="0"/>
            </a:endParaRPr>
          </a:p>
          <a:p>
            <a:pPr marL="0" indent="0" eaLnBrk="1" hangingPunct="1">
              <a:buFont typeface="Arial" charset="0"/>
              <a:buNone/>
              <a:defRPr/>
            </a:pPr>
            <a:r>
              <a:rPr lang="en-US" altLang="en-US" sz="2000" b="1" dirty="0">
                <a:latin typeface="Times New Roman" pitchFamily="18" charset="0"/>
                <a:cs typeface="Times New Roman" pitchFamily="18" charset="0"/>
              </a:rPr>
              <a:t>1776: Declaration of Independence</a:t>
            </a:r>
          </a:p>
          <a:p>
            <a:pPr marL="0" indent="0" eaLnBrk="1" hangingPunct="1">
              <a:buFont typeface="Arial" charset="0"/>
              <a:buNone/>
              <a:defRPr/>
            </a:pPr>
            <a:r>
              <a:rPr lang="en-US" altLang="en-US" sz="2000" b="1" dirty="0">
                <a:latin typeface="Times New Roman" pitchFamily="18" charset="0"/>
                <a:cs typeface="Times New Roman" pitchFamily="18" charset="0"/>
              </a:rPr>
              <a:t>1781: Articles of Confederation: </a:t>
            </a:r>
          </a:p>
          <a:p>
            <a:pPr eaLnBrk="1" hangingPunct="1">
              <a:defRPr/>
            </a:pPr>
            <a:r>
              <a:rPr lang="en-US" altLang="en-US" sz="2000" dirty="0">
                <a:latin typeface="Times New Roman" pitchFamily="18" charset="0"/>
                <a:cs typeface="Times New Roman" pitchFamily="18" charset="0"/>
              </a:rPr>
              <a:t>Structure: unicameral legislature</a:t>
            </a:r>
          </a:p>
          <a:p>
            <a:pPr eaLnBrk="1" hangingPunct="1">
              <a:defRPr/>
            </a:pPr>
            <a:r>
              <a:rPr lang="en-US" altLang="en-US" sz="2000" dirty="0">
                <a:latin typeface="Times New Roman" pitchFamily="18" charset="0"/>
                <a:cs typeface="Times New Roman" pitchFamily="18" charset="0"/>
              </a:rPr>
              <a:t>Powers: deal with foreign diplomacy (ex. War &amp; treaties) &amp; Appoint officers</a:t>
            </a:r>
          </a:p>
        </p:txBody>
      </p:sp>
      <p:pic>
        <p:nvPicPr>
          <p:cNvPr id="31747" name="Picture 2"/>
          <p:cNvPicPr>
            <a:picLocks noChangeAspect="1" noChangeArrowheads="1"/>
          </p:cNvPicPr>
          <p:nvPr/>
        </p:nvPicPr>
        <p:blipFill>
          <a:blip r:embed="rId2" cstate="print"/>
          <a:srcRect/>
          <a:stretch>
            <a:fillRect/>
          </a:stretch>
        </p:blipFill>
        <p:spPr bwMode="auto">
          <a:xfrm>
            <a:off x="3124200" y="2438400"/>
            <a:ext cx="2857500" cy="1990725"/>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a:buFont typeface="Arial" panose="020B0604020202020204" pitchFamily="34" charset="0"/>
              <a:buChar char="•"/>
              <a:defRPr/>
            </a:pPr>
            <a:r>
              <a:rPr lang="en-US" sz="2200" dirty="0">
                <a:solidFill>
                  <a:srgbClr val="FF0000"/>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How does the ideas of Constitutional republicanism work within modern American society to establish a balance system between government power and individual liberties?</a:t>
            </a:r>
          </a:p>
          <a:p>
            <a:pPr>
              <a:buFont typeface="Arial" panose="020B0604020202020204" pitchFamily="34" charset="0"/>
              <a:buChar char="•"/>
              <a:defRPr/>
            </a:pPr>
            <a:r>
              <a:rPr lang="en-US" sz="2000" dirty="0">
                <a:solidFill>
                  <a:srgbClr val="002060"/>
                </a:solidFill>
                <a:latin typeface="Times New Roman" panose="02020603050405020304" pitchFamily="18" charset="0"/>
                <a:cs typeface="Times New Roman" panose="02020603050405020304" pitchFamily="18" charset="0"/>
              </a:rPr>
              <a:t>Students can:</a:t>
            </a:r>
          </a:p>
          <a:p>
            <a:pPr marL="692150">
              <a:buFont typeface="Wingdings" panose="05000000000000000000" pitchFamily="2" charset="2"/>
              <a:buChar char="v"/>
              <a:defRPr/>
            </a:pPr>
            <a:r>
              <a:rPr lang="en-US" sz="2000" dirty="0">
                <a:latin typeface="Times New Roman" panose="02020603050405020304" pitchFamily="18" charset="0"/>
                <a:cs typeface="Times New Roman" panose="02020603050405020304" pitchFamily="18" charset="0"/>
              </a:rPr>
              <a:t>Decipher how the Declaration of Independence established founding ideas for American Democracy </a:t>
            </a:r>
          </a:p>
          <a:p>
            <a:pPr marL="692150">
              <a:buFont typeface="Wingdings" panose="05000000000000000000" pitchFamily="2" charset="2"/>
              <a:buChar char="v"/>
              <a:defRPr/>
            </a:pPr>
            <a:r>
              <a:rPr lang="en-US" sz="2000" dirty="0">
                <a:latin typeface="Times New Roman" panose="02020603050405020304" pitchFamily="18" charset="0"/>
                <a:cs typeface="Times New Roman" panose="02020603050405020304" pitchFamily="18" charset="0"/>
              </a:rPr>
              <a:t>Decipher how </a:t>
            </a:r>
            <a:r>
              <a:rPr lang="en-US" sz="2000" dirty="0" err="1">
                <a:latin typeface="Times New Roman" panose="02020603050405020304" pitchFamily="18" charset="0"/>
                <a:cs typeface="Times New Roman" panose="02020603050405020304" pitchFamily="18" charset="0"/>
              </a:rPr>
              <a:t>Madisonian</a:t>
            </a:r>
            <a:r>
              <a:rPr lang="en-US" sz="2000" dirty="0">
                <a:latin typeface="Times New Roman" panose="02020603050405020304" pitchFamily="18" charset="0"/>
                <a:cs typeface="Times New Roman" panose="02020603050405020304" pitchFamily="18" charset="0"/>
              </a:rPr>
              <a:t> Model developed from Enlightened philosopher, Revolutionary rebellion, and political compromise</a:t>
            </a:r>
          </a:p>
          <a:p>
            <a:pPr marL="692150">
              <a:buFont typeface="Wingdings" panose="05000000000000000000" pitchFamily="2" charset="2"/>
              <a:buChar char="v"/>
              <a:defRPr/>
            </a:pPr>
            <a:endParaRPr lang="en-US" sz="20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r>
              <a:rPr lang="en-US" sz="2200" dirty="0">
                <a:solidFill>
                  <a:srgbClr val="FF0000"/>
                </a:solidFill>
                <a:latin typeface="Times New Roman" panose="02020603050405020304" pitchFamily="18" charset="0"/>
                <a:cs typeface="Times New Roman" panose="02020603050405020304" pitchFamily="18" charset="0"/>
              </a:rPr>
              <a:t>Agenda</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What were the Founders Thinking?????</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The AOC, a Decentralized Nightmare</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Survivor Island </a:t>
            </a:r>
          </a:p>
          <a:p>
            <a:pPr marL="0" indent="0">
              <a:buFont typeface="Arial" panose="020B0604020202020204" pitchFamily="34" charset="0"/>
              <a:buNone/>
              <a:defRPr/>
            </a:pPr>
            <a:r>
              <a:rPr lang="en-US" sz="2200" b="1" dirty="0">
                <a:solidFill>
                  <a:srgbClr val="002060"/>
                </a:solidFill>
                <a:latin typeface="Times New Roman" panose="02020603050405020304" pitchFamily="18" charset="0"/>
                <a:cs typeface="Times New Roman" panose="02020603050405020304" pitchFamily="18" charset="0"/>
              </a:rPr>
              <a:t>Homework</a:t>
            </a:r>
          </a:p>
          <a:p>
            <a:pPr>
              <a:buFont typeface="Arial" panose="020B0604020202020204" pitchFamily="34" charset="0"/>
              <a:buChar char="•"/>
              <a:defRPr/>
            </a:pPr>
            <a:r>
              <a:rPr lang="en-US" sz="2200" b="1" dirty="0">
                <a:solidFill>
                  <a:srgbClr val="002060"/>
                </a:solidFill>
                <a:latin typeface="Times New Roman" panose="02020603050405020304" pitchFamily="18" charset="0"/>
                <a:cs typeface="Times New Roman" panose="02020603050405020304" pitchFamily="18" charset="0"/>
              </a:rPr>
              <a:t>Constitutional Scavenger Hunt</a:t>
            </a:r>
          </a:p>
          <a:p>
            <a:pPr>
              <a:buFont typeface="Arial" panose="020B0604020202020204" pitchFamily="34" charset="0"/>
              <a:buChar char="•"/>
              <a:defRPr/>
            </a:pPr>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457200" y="274638"/>
            <a:ext cx="8229600" cy="715962"/>
          </a:xfrm>
        </p:spPr>
        <p:txBody>
          <a:bodyPr/>
          <a:lstStyle/>
          <a:p>
            <a:r>
              <a:rPr lang="en-US" altLang="en-US" smtClean="0">
                <a:latin typeface="Baskerville Old Face" pitchFamily="18" charset="0"/>
              </a:rPr>
              <a:t>Decentralizing Government</a:t>
            </a:r>
          </a:p>
        </p:txBody>
      </p:sp>
      <p:sp>
        <p:nvSpPr>
          <p:cNvPr id="33794" name="Rectangle 1"/>
          <p:cNvSpPr>
            <a:spLocks noGrp="1" noChangeArrowheads="1"/>
          </p:cNvSpPr>
          <p:nvPr>
            <p:ph idx="1"/>
          </p:nvPr>
        </p:nvSpPr>
        <p:spPr>
          <a:xfrm>
            <a:off x="457200" y="1143000"/>
            <a:ext cx="8229600" cy="1938338"/>
          </a:xfrm>
        </p:spPr>
        <p:txBody>
          <a:bodyPr anchor="ctr">
            <a:spAutoFit/>
          </a:bodyPr>
          <a:lstStyle/>
          <a:p>
            <a:pPr marL="0" indent="0">
              <a:spcBef>
                <a:spcPct val="0"/>
              </a:spcBef>
              <a:buFontTx/>
              <a:buNone/>
            </a:pPr>
            <a:r>
              <a:rPr lang="en-US" altLang="en-US" sz="2000" smtClean="0">
                <a:latin typeface="Times New Roman" pitchFamily="18" charset="0"/>
                <a:cs typeface="Times New Roman" pitchFamily="18" charset="0"/>
              </a:rPr>
              <a:t>“the disorders which have arisen in these States. Good God! who besides a tory could have foreseen, or a Briton predicted them! were these people wiser than others, or did they judge of us from the corruption, and depravity of their </a:t>
            </a:r>
          </a:p>
          <a:p>
            <a:pPr marL="0" indent="0">
              <a:spcBef>
                <a:spcPct val="0"/>
              </a:spcBef>
              <a:buFontTx/>
              <a:buNone/>
            </a:pPr>
            <a:r>
              <a:rPr lang="en-US" altLang="en-US" sz="2000" smtClean="0">
                <a:latin typeface="Times New Roman" pitchFamily="18" charset="0"/>
                <a:cs typeface="Times New Roman" pitchFamily="18" charset="0"/>
              </a:rPr>
              <a:t>own hearts? The latter I am persuaded was the case, and that notwithstanding the boasted virtue of America, we are far gone in every thing ignoble and bad.”</a:t>
            </a:r>
          </a:p>
          <a:p>
            <a:pPr marL="0" indent="0">
              <a:spcBef>
                <a:spcPct val="0"/>
              </a:spcBef>
              <a:buFontTx/>
              <a:buNone/>
            </a:pPr>
            <a:r>
              <a:rPr lang="en-US" altLang="en-US" sz="2000" smtClean="0">
                <a:latin typeface="Times New Roman" pitchFamily="18" charset="0"/>
                <a:cs typeface="Times New Roman" pitchFamily="18" charset="0"/>
              </a:rPr>
              <a:t>	- George Washington, 1786 </a:t>
            </a:r>
          </a:p>
        </p:txBody>
      </p:sp>
      <p:sp>
        <p:nvSpPr>
          <p:cNvPr id="5" name="Rectangle 4"/>
          <p:cNvSpPr/>
          <p:nvPr/>
        </p:nvSpPr>
        <p:spPr>
          <a:xfrm>
            <a:off x="492125" y="3081338"/>
            <a:ext cx="8077200" cy="2328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Tx/>
              <a:buAutoNum type="arabicPeriod"/>
              <a:defRPr/>
            </a:pPr>
            <a:r>
              <a:rPr lang="en-US" sz="2400" dirty="0">
                <a:latin typeface="Times New Roman" panose="02020603050405020304" pitchFamily="18" charset="0"/>
                <a:cs typeface="Times New Roman" panose="02020603050405020304" pitchFamily="18" charset="0"/>
              </a:rPr>
              <a:t>Why did the founders believe it was appropriate to create a decentralize government through the ratification of the Articles of Confederation?</a:t>
            </a:r>
          </a:p>
          <a:p>
            <a:pPr marL="457200" indent="-457200">
              <a:buFontTx/>
              <a:buAutoNum type="arabicPeriod"/>
              <a:defRPr/>
            </a:pPr>
            <a:r>
              <a:rPr lang="en-US" sz="2400" dirty="0">
                <a:latin typeface="Times New Roman" panose="02020603050405020304" pitchFamily="18" charset="0"/>
                <a:cs typeface="Times New Roman" panose="02020603050405020304" pitchFamily="18" charset="0"/>
              </a:rPr>
              <a:t>How did the Articles of Confederation alter the Founders views on democracy?</a:t>
            </a:r>
          </a:p>
        </p:txBody>
      </p:sp>
      <p:pic>
        <p:nvPicPr>
          <p:cNvPr id="33796" name="Picture 2"/>
          <p:cNvPicPr>
            <a:picLocks noChangeAspect="1" noChangeArrowheads="1"/>
          </p:cNvPicPr>
          <p:nvPr/>
        </p:nvPicPr>
        <p:blipFill>
          <a:blip r:embed="rId2" cstate="print"/>
          <a:srcRect/>
          <a:stretch>
            <a:fillRect/>
          </a:stretch>
        </p:blipFill>
        <p:spPr bwMode="auto">
          <a:xfrm>
            <a:off x="3962400" y="4992688"/>
            <a:ext cx="4381500" cy="1524000"/>
          </a:xfrm>
          <a:prstGeom prst="rect">
            <a:avLst/>
          </a:prstGeom>
          <a:solidFill>
            <a:schemeClr val="accent2"/>
          </a:solidFill>
          <a:ln w="9525">
            <a:solidFill>
              <a:srgbClr val="C00000"/>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57200" y="274638"/>
            <a:ext cx="8229600" cy="792162"/>
          </a:xfrm>
          <a:solidFill>
            <a:schemeClr val="accent2"/>
          </a:solidFill>
          <a:ln>
            <a:solidFill>
              <a:schemeClr val="accent1"/>
            </a:solidFill>
          </a:ln>
        </p:spPr>
        <p:txBody>
          <a:bodyPr/>
          <a:lstStyle/>
          <a:p>
            <a:r>
              <a:rPr lang="en-US" altLang="en-US" smtClean="0">
                <a:solidFill>
                  <a:schemeClr val="bg1"/>
                </a:solidFill>
                <a:latin typeface="Times New Roman" pitchFamily="18" charset="0"/>
                <a:cs typeface="Times New Roman" pitchFamily="18" charset="0"/>
              </a:rPr>
              <a:t>Madison Speaks</a:t>
            </a:r>
          </a:p>
        </p:txBody>
      </p:sp>
      <p:sp>
        <p:nvSpPr>
          <p:cNvPr id="15362" name="Content Placeholder 2"/>
          <p:cNvSpPr>
            <a:spLocks noGrp="1"/>
          </p:cNvSpPr>
          <p:nvPr>
            <p:ph idx="1"/>
          </p:nvPr>
        </p:nvSpPr>
        <p:spPr>
          <a:xfrm>
            <a:off x="457200" y="1371600"/>
            <a:ext cx="8229600" cy="4754563"/>
          </a:xfrm>
          <a:ln>
            <a:solidFill>
              <a:schemeClr val="accent1"/>
            </a:solidFill>
          </a:ln>
        </p:spPr>
        <p:txBody>
          <a:bodyPr/>
          <a:lstStyle/>
          <a:p>
            <a:pPr marL="0" indent="0">
              <a:buFont typeface="Arial" charset="0"/>
              <a:buNone/>
            </a:pPr>
            <a:r>
              <a:rPr lang="en-US" altLang="en-US" sz="2000" smtClean="0">
                <a:latin typeface="Times New Roman" pitchFamily="18" charset="0"/>
                <a:cs typeface="Times New Roman" pitchFamily="18" charset="0"/>
              </a:rPr>
              <a:t>“If men were angels, no government would be necessary. If angels were to govern men, neither external nor internal controls on government would be necessary. In framing a government which is to be administered by men over men, the great difficulty lies in this: you must first enable the government to control the governed; and in the next place oblige it to control itself.”</a:t>
            </a:r>
          </a:p>
          <a:p>
            <a:pPr marL="0" indent="0">
              <a:buFont typeface="Arial" charset="0"/>
              <a:buNone/>
            </a:pPr>
            <a:r>
              <a:rPr lang="en-US" altLang="en-US" sz="2000" smtClean="0">
                <a:latin typeface="Times New Roman" pitchFamily="18" charset="0"/>
                <a:cs typeface="Times New Roman" pitchFamily="18" charset="0"/>
              </a:rPr>
              <a:t>	- </a:t>
            </a:r>
            <a:r>
              <a:rPr lang="en-US" altLang="en-US" sz="2000" b="1" i="1" smtClean="0">
                <a:latin typeface="Times New Roman" pitchFamily="18" charset="0"/>
                <a:cs typeface="Times New Roman" pitchFamily="18" charset="0"/>
              </a:rPr>
              <a:t>James Madison, Federalist 51</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274638"/>
            <a:ext cx="8229600" cy="639762"/>
          </a:xfrm>
          <a:solidFill>
            <a:schemeClr val="accent2"/>
          </a:solidFill>
          <a:ln>
            <a:solidFill>
              <a:schemeClr val="tx2"/>
            </a:solidFill>
          </a:ln>
        </p:spPr>
        <p:txBody>
          <a:bodyPr/>
          <a:lstStyle/>
          <a:p>
            <a:r>
              <a:rPr lang="en-US" altLang="en-US" smtClean="0">
                <a:solidFill>
                  <a:schemeClr val="bg1"/>
                </a:solidFill>
                <a:latin typeface="Baskerville Old Face" pitchFamily="18" charset="0"/>
                <a:cs typeface="Times New Roman" pitchFamily="18" charset="0"/>
              </a:rPr>
              <a:t>Factors in the AOC</a:t>
            </a:r>
          </a:p>
        </p:txBody>
      </p:sp>
      <p:pic>
        <p:nvPicPr>
          <p:cNvPr id="34818" name="Content Placeholder 2" descr="A picture containing text, book&#10;&#10;Description automatically generated"/>
          <p:cNvPicPr>
            <a:picLocks noGrp="1" noChangeAspect="1" noChangeArrowheads="1"/>
          </p:cNvPicPr>
          <p:nvPr>
            <p:ph idx="1"/>
          </p:nvPr>
        </p:nvPicPr>
        <p:blipFill>
          <a:blip r:embed="rId2" cstate="print"/>
          <a:srcRect/>
          <a:stretch>
            <a:fillRect/>
          </a:stretch>
        </p:blipFill>
        <p:spPr>
          <a:xfrm>
            <a:off x="4337050" y="2895600"/>
            <a:ext cx="4351338" cy="3262313"/>
          </a:xfrm>
        </p:spPr>
      </p:pic>
      <p:sp>
        <p:nvSpPr>
          <p:cNvPr id="4" name="Rectangle 3"/>
          <p:cNvSpPr/>
          <p:nvPr/>
        </p:nvSpPr>
        <p:spPr>
          <a:xfrm>
            <a:off x="152400" y="2667000"/>
            <a:ext cx="40386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chemeClr val="bg1"/>
                </a:solidFill>
                <a:latin typeface="Times New Roman" panose="02020603050405020304" pitchFamily="18" charset="0"/>
                <a:cs typeface="Times New Roman" panose="02020603050405020304" pitchFamily="18" charset="0"/>
              </a:rPr>
              <a:t>Articles of Confederation 1781-1889</a:t>
            </a:r>
          </a:p>
          <a:p>
            <a:pPr marL="342900" indent="-342900">
              <a:buFont typeface="Arial" panose="020B0604020202020204" pitchFamily="34" charset="0"/>
              <a:buChar char="•"/>
              <a:defRPr/>
            </a:pPr>
            <a:r>
              <a:rPr lang="en-US" sz="2400" dirty="0">
                <a:solidFill>
                  <a:schemeClr val="bg1"/>
                </a:solidFill>
                <a:latin typeface="Times New Roman" panose="02020603050405020304" pitchFamily="18" charset="0"/>
                <a:cs typeface="Times New Roman" panose="02020603050405020304" pitchFamily="18" charset="0"/>
              </a:rPr>
              <a:t>Alliance of states</a:t>
            </a:r>
          </a:p>
          <a:p>
            <a:pPr marL="342900" indent="-342900">
              <a:buFont typeface="Arial" panose="020B0604020202020204" pitchFamily="34" charset="0"/>
              <a:buChar char="•"/>
              <a:defRPr/>
            </a:pPr>
            <a:r>
              <a:rPr lang="en-US" sz="2400" dirty="0">
                <a:solidFill>
                  <a:schemeClr val="bg1"/>
                </a:solidFill>
                <a:latin typeface="Times New Roman" panose="02020603050405020304" pitchFamily="18" charset="0"/>
                <a:cs typeface="Times New Roman" panose="02020603050405020304" pitchFamily="18" charset="0"/>
              </a:rPr>
              <a:t>Decentralized government</a:t>
            </a:r>
          </a:p>
          <a:p>
            <a:pPr marL="342900" indent="-342900">
              <a:buFont typeface="Arial" panose="020B0604020202020204" pitchFamily="34" charset="0"/>
              <a:buChar char="•"/>
              <a:defRPr/>
            </a:pPr>
            <a:r>
              <a:rPr lang="en-US" sz="2400" dirty="0">
                <a:solidFill>
                  <a:schemeClr val="bg1"/>
                </a:solidFill>
                <a:latin typeface="Times New Roman" panose="02020603050405020304" pitchFamily="18" charset="0"/>
                <a:cs typeface="Times New Roman" panose="02020603050405020304" pitchFamily="18" charset="0"/>
              </a:rPr>
              <a:t>Limited government  </a:t>
            </a:r>
          </a:p>
        </p:txBody>
      </p:sp>
      <p:sp>
        <p:nvSpPr>
          <p:cNvPr id="5" name="Rectangle 4"/>
          <p:cNvSpPr/>
          <p:nvPr/>
        </p:nvSpPr>
        <p:spPr>
          <a:xfrm>
            <a:off x="457200" y="1219200"/>
            <a:ext cx="8229600" cy="1219200"/>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chemeClr val="bg1"/>
                </a:solidFill>
                <a:latin typeface="Times New Roman" panose="02020603050405020304" pitchFamily="18" charset="0"/>
                <a:cs typeface="Times New Roman" panose="02020603050405020304" pitchFamily="18" charset="0"/>
              </a:rPr>
              <a:t>“When the people fear the government, there is tyranny.  When the government fears the people, there is liberty. </a:t>
            </a:r>
          </a:p>
          <a:p>
            <a:pPr>
              <a:defRPr/>
            </a:pPr>
            <a:r>
              <a:rPr lang="en-US" sz="2400" dirty="0">
                <a:solidFill>
                  <a:schemeClr val="bg1"/>
                </a:solidFill>
                <a:latin typeface="Times New Roman" panose="02020603050405020304" pitchFamily="18" charset="0"/>
                <a:cs typeface="Times New Roman" panose="02020603050405020304" pitchFamily="18" charset="0"/>
              </a:rPr>
              <a:t>	- Thomas Jefferson  </a:t>
            </a:r>
          </a:p>
        </p:txBody>
      </p:sp>
      <p:pic>
        <p:nvPicPr>
          <p:cNvPr id="34821" name="Picture 6" descr="A person wearing glasses&#10;&#10;Description automatically generated"/>
          <p:cNvPicPr>
            <a:picLocks noChangeAspect="1"/>
          </p:cNvPicPr>
          <p:nvPr/>
        </p:nvPicPr>
        <p:blipFill>
          <a:blip r:embed="rId3" cstate="print"/>
          <a:srcRect/>
          <a:stretch>
            <a:fillRect/>
          </a:stretch>
        </p:blipFill>
        <p:spPr bwMode="auto">
          <a:xfrm>
            <a:off x="7391400" y="1828800"/>
            <a:ext cx="1117600" cy="1489075"/>
          </a:xfrm>
          <a:prstGeom prst="rect">
            <a:avLst/>
          </a:prstGeom>
          <a:noFill/>
          <a:ln w="9525">
            <a:solidFill>
              <a:schemeClr val="bg1"/>
            </a:solid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Content Placeholder 2"/>
          <p:cNvSpPr>
            <a:spLocks noGrp="1"/>
          </p:cNvSpPr>
          <p:nvPr>
            <p:ph idx="1"/>
          </p:nvPr>
        </p:nvSpPr>
        <p:spPr>
          <a:xfrm>
            <a:off x="457200" y="1219200"/>
            <a:ext cx="8229600" cy="4906963"/>
          </a:xfrm>
          <a:solidFill>
            <a:schemeClr val="bg1"/>
          </a:solidFill>
          <a:ln>
            <a:solidFill>
              <a:schemeClr val="tx1"/>
            </a:solidFill>
          </a:ln>
        </p:spPr>
        <p:txBody>
          <a:bodyPr/>
          <a:lstStyle/>
          <a:p>
            <a:r>
              <a:rPr lang="en-US" altLang="en-US" sz="2400" smtClean="0">
                <a:latin typeface="Times" pitchFamily="18" charset="0"/>
                <a:cs typeface="Times" pitchFamily="18" charset="0"/>
              </a:rPr>
              <a:t>Shay’s Rebellion 1786-1787: Failure of the Articles of Confederation </a:t>
            </a:r>
          </a:p>
        </p:txBody>
      </p:sp>
      <p:sp>
        <p:nvSpPr>
          <p:cNvPr id="35842" name="Title 1"/>
          <p:cNvSpPr>
            <a:spLocks noGrp="1"/>
          </p:cNvSpPr>
          <p:nvPr>
            <p:ph type="title"/>
          </p:nvPr>
        </p:nvSpPr>
        <p:spPr>
          <a:xfrm>
            <a:off x="457200" y="274638"/>
            <a:ext cx="8229600" cy="792162"/>
          </a:xfrm>
          <a:solidFill>
            <a:schemeClr val="accent2"/>
          </a:solidFill>
          <a:ln>
            <a:solidFill>
              <a:schemeClr val="tx2"/>
            </a:solidFill>
          </a:ln>
        </p:spPr>
        <p:txBody>
          <a:bodyPr/>
          <a:lstStyle/>
          <a:p>
            <a:r>
              <a:rPr lang="en-US" altLang="en-US" smtClean="0">
                <a:solidFill>
                  <a:schemeClr val="bg1"/>
                </a:solidFill>
                <a:latin typeface="Baskerville Old Face" pitchFamily="18" charset="0"/>
                <a:cs typeface="Times New Roman" pitchFamily="18" charset="0"/>
              </a:rPr>
              <a:t>Rise to Rebellion</a:t>
            </a:r>
          </a:p>
        </p:txBody>
      </p:sp>
      <p:sp>
        <p:nvSpPr>
          <p:cNvPr id="5" name="Rectangle 4"/>
          <p:cNvSpPr/>
          <p:nvPr/>
        </p:nvSpPr>
        <p:spPr>
          <a:xfrm>
            <a:off x="4419600" y="2362200"/>
            <a:ext cx="4572000" cy="1219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chemeClr val="bg1"/>
                </a:solidFill>
                <a:latin typeface="Times" panose="02020603050405020304" pitchFamily="18" charset="0"/>
                <a:cs typeface="Times" panose="02020603050405020304" pitchFamily="18" charset="0"/>
              </a:rPr>
              <a:t>What issues of the Articles of Confederation are brought to public awareness?</a:t>
            </a:r>
          </a:p>
        </p:txBody>
      </p:sp>
      <p:pic>
        <p:nvPicPr>
          <p:cNvPr id="35844" name="Picture 4" descr="Image result for shay's rebellion">
            <a:hlinkClick r:id="rId2"/>
          </p:cNvPr>
          <p:cNvPicPr>
            <a:picLocks noChangeAspect="1" noChangeArrowheads="1"/>
          </p:cNvPicPr>
          <p:nvPr/>
        </p:nvPicPr>
        <p:blipFill>
          <a:blip r:embed="rId3" cstate="print"/>
          <a:srcRect/>
          <a:stretch>
            <a:fillRect/>
          </a:stretch>
        </p:blipFill>
        <p:spPr bwMode="auto">
          <a:xfrm>
            <a:off x="1195388" y="2209800"/>
            <a:ext cx="2552700" cy="3048000"/>
          </a:xfrm>
          <a:prstGeom prst="rect">
            <a:avLst/>
          </a:prstGeom>
          <a:noFill/>
          <a:ln w="9525">
            <a:solidFill>
              <a:schemeClr val="tx1"/>
            </a:solidFill>
            <a:miter lim="800000"/>
            <a:headEnd/>
            <a:tailEnd/>
          </a:ln>
        </p:spPr>
      </p:pic>
      <p:sp>
        <p:nvSpPr>
          <p:cNvPr id="6" name="Rectangle 5"/>
          <p:cNvSpPr/>
          <p:nvPr/>
        </p:nvSpPr>
        <p:spPr>
          <a:xfrm>
            <a:off x="1524000" y="4953000"/>
            <a:ext cx="4038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solidFill>
                <a:latin typeface="Times" panose="02020603050405020304" pitchFamily="18" charset="0"/>
                <a:cs typeface="Times" panose="02020603050405020304" pitchFamily="18" charset="0"/>
              </a:rPr>
              <a:t>A return to the Revolution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4"/>
          <p:cNvSpPr>
            <a:spLocks noGrp="1"/>
          </p:cNvSpPr>
          <p:nvPr>
            <p:ph type="title"/>
          </p:nvPr>
        </p:nvSpPr>
        <p:spPr>
          <a:xfrm>
            <a:off x="457200" y="274638"/>
            <a:ext cx="8229600" cy="715962"/>
          </a:xfrm>
          <a:solidFill>
            <a:schemeClr val="accent2"/>
          </a:solidFill>
          <a:ln>
            <a:solidFill>
              <a:schemeClr val="accent1"/>
            </a:solidFill>
          </a:ln>
        </p:spPr>
        <p:txBody>
          <a:bodyPr/>
          <a:lstStyle/>
          <a:p>
            <a:pPr eaLnBrk="1" hangingPunct="1"/>
            <a:r>
              <a:rPr lang="en-US" altLang="en-US" sz="4000" smtClean="0">
                <a:solidFill>
                  <a:schemeClr val="bg1"/>
                </a:solidFill>
                <a:latin typeface="Times New Roman" pitchFamily="18" charset="0"/>
                <a:cs typeface="Times New Roman" pitchFamily="18" charset="0"/>
              </a:rPr>
              <a:t>Challenges of a Young Nation </a:t>
            </a:r>
          </a:p>
        </p:txBody>
      </p:sp>
      <p:sp>
        <p:nvSpPr>
          <p:cNvPr id="36866" name="Content Placeholder 5"/>
          <p:cNvSpPr>
            <a:spLocks noGrp="1"/>
          </p:cNvSpPr>
          <p:nvPr>
            <p:ph idx="1"/>
          </p:nvPr>
        </p:nvSpPr>
        <p:spPr>
          <a:xfrm>
            <a:off x="457200" y="1135063"/>
            <a:ext cx="8229600" cy="5059362"/>
          </a:xfrm>
        </p:spPr>
        <p:txBody>
          <a:bodyPr/>
          <a:lstStyle/>
          <a:p>
            <a:pPr eaLnBrk="1" hangingPunct="1"/>
            <a:r>
              <a:rPr lang="en-US" altLang="en-US" sz="2000" smtClean="0">
                <a:latin typeface="Times New Roman" pitchFamily="18" charset="0"/>
                <a:cs typeface="Times New Roman" pitchFamily="18" charset="0"/>
              </a:rPr>
              <a:t>The United States post Revolutionary was in a state of crisis</a:t>
            </a:r>
          </a:p>
        </p:txBody>
      </p:sp>
      <p:pic>
        <p:nvPicPr>
          <p:cNvPr id="36867" name="Picture 2"/>
          <p:cNvPicPr>
            <a:picLocks noChangeAspect="1" noChangeArrowheads="1"/>
          </p:cNvPicPr>
          <p:nvPr/>
        </p:nvPicPr>
        <p:blipFill>
          <a:blip r:embed="rId3" cstate="print"/>
          <a:srcRect/>
          <a:stretch>
            <a:fillRect/>
          </a:stretch>
        </p:blipFill>
        <p:spPr bwMode="auto">
          <a:xfrm>
            <a:off x="2066925" y="1570038"/>
            <a:ext cx="5010150" cy="2305050"/>
          </a:xfrm>
          <a:prstGeom prst="rect">
            <a:avLst/>
          </a:prstGeom>
          <a:noFill/>
          <a:ln w="12700">
            <a:solidFill>
              <a:schemeClr val="tx1"/>
            </a:solidFill>
            <a:miter lim="800000"/>
            <a:headEnd/>
            <a:tailEnd/>
          </a:ln>
        </p:spPr>
      </p:pic>
      <p:sp>
        <p:nvSpPr>
          <p:cNvPr id="36868" name="TextBox 1"/>
          <p:cNvSpPr txBox="1">
            <a:spLocks noChangeArrowheads="1"/>
          </p:cNvSpPr>
          <p:nvPr/>
        </p:nvSpPr>
        <p:spPr bwMode="auto">
          <a:xfrm>
            <a:off x="2895600" y="4114800"/>
            <a:ext cx="4419600" cy="400050"/>
          </a:xfrm>
          <a:prstGeom prst="rect">
            <a:avLst/>
          </a:prstGeom>
          <a:solidFill>
            <a:schemeClr val="bg2"/>
          </a:solidFill>
          <a:ln w="9525">
            <a:solidFill>
              <a:schemeClr val="accent1"/>
            </a:solidFill>
            <a:miter lim="800000"/>
            <a:headEnd/>
            <a:tailEnd/>
          </a:ln>
        </p:spPr>
        <p:txBody>
          <a:bodyPr>
            <a:spAutoFit/>
          </a:bodyPr>
          <a:lstStyle/>
          <a:p>
            <a:r>
              <a:rPr lang="en-US" altLang="en-US" sz="2000">
                <a:latin typeface="Times New Roman" pitchFamily="18" charset="0"/>
                <a:cs typeface="Times New Roman" pitchFamily="18" charset="0"/>
              </a:rPr>
              <a:t>National &amp; state debt = $77 million</a:t>
            </a:r>
          </a:p>
        </p:txBody>
      </p:sp>
      <p:sp>
        <p:nvSpPr>
          <p:cNvPr id="36869" name="TextBox 6"/>
          <p:cNvSpPr txBox="1">
            <a:spLocks noChangeArrowheads="1"/>
          </p:cNvSpPr>
          <p:nvPr/>
        </p:nvSpPr>
        <p:spPr bwMode="auto">
          <a:xfrm>
            <a:off x="2895600" y="4667250"/>
            <a:ext cx="4419600" cy="708025"/>
          </a:xfrm>
          <a:prstGeom prst="rect">
            <a:avLst/>
          </a:prstGeom>
          <a:solidFill>
            <a:schemeClr val="bg2"/>
          </a:solidFill>
          <a:ln w="9525">
            <a:solidFill>
              <a:schemeClr val="accent1"/>
            </a:solidFill>
            <a:miter lim="800000"/>
            <a:headEnd/>
            <a:tailEnd/>
          </a:ln>
        </p:spPr>
        <p:txBody>
          <a:bodyPr>
            <a:spAutoFit/>
          </a:bodyPr>
          <a:lstStyle/>
          <a:p>
            <a:r>
              <a:rPr lang="en-US" altLang="en-US" sz="2000">
                <a:latin typeface="Times New Roman" pitchFamily="18" charset="0"/>
                <a:cs typeface="Times New Roman" pitchFamily="18" charset="0"/>
              </a:rPr>
              <a:t>Shays’ Rebellion – 1786-87: National government can’t respond</a:t>
            </a:r>
          </a:p>
        </p:txBody>
      </p:sp>
      <p:sp>
        <p:nvSpPr>
          <p:cNvPr id="36870" name="TextBox 7"/>
          <p:cNvSpPr txBox="1">
            <a:spLocks noChangeArrowheads="1"/>
          </p:cNvSpPr>
          <p:nvPr/>
        </p:nvSpPr>
        <p:spPr bwMode="auto">
          <a:xfrm>
            <a:off x="2895600" y="5486400"/>
            <a:ext cx="4438650" cy="708025"/>
          </a:xfrm>
          <a:prstGeom prst="rect">
            <a:avLst/>
          </a:prstGeom>
          <a:solidFill>
            <a:schemeClr val="bg2"/>
          </a:solidFill>
          <a:ln w="9525">
            <a:solidFill>
              <a:schemeClr val="accent1"/>
            </a:solidFill>
            <a:miter lim="800000"/>
            <a:headEnd/>
            <a:tailEnd/>
          </a:ln>
        </p:spPr>
        <p:txBody>
          <a:bodyPr>
            <a:spAutoFit/>
          </a:bodyPr>
          <a:lstStyle/>
          <a:p>
            <a:r>
              <a:rPr lang="en-US" altLang="en-US" sz="2000">
                <a:latin typeface="Times New Roman" pitchFamily="18" charset="0"/>
                <a:cs typeface="Times New Roman" pitchFamily="18" charset="0"/>
              </a:rPr>
              <a:t>Annapolis Convention - 1786: fixed issue with trade </a:t>
            </a:r>
          </a:p>
        </p:txBody>
      </p:sp>
      <p:sp>
        <p:nvSpPr>
          <p:cNvPr id="10" name="Left-Up Arrow 9"/>
          <p:cNvSpPr/>
          <p:nvPr/>
        </p:nvSpPr>
        <p:spPr>
          <a:xfrm rot="5400000">
            <a:off x="1542257" y="4718843"/>
            <a:ext cx="2139950" cy="461963"/>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ight Arrow 3"/>
          <p:cNvSpPr/>
          <p:nvPr/>
        </p:nvSpPr>
        <p:spPr>
          <a:xfrm>
            <a:off x="2514600" y="4191000"/>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ight Arrow 4"/>
          <p:cNvSpPr/>
          <p:nvPr/>
        </p:nvSpPr>
        <p:spPr>
          <a:xfrm>
            <a:off x="2514600" y="4946650"/>
            <a:ext cx="381000" cy="234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457200" y="274638"/>
            <a:ext cx="8229600" cy="715962"/>
          </a:xfrm>
          <a:solidFill>
            <a:schemeClr val="accent2"/>
          </a:solidFill>
          <a:ln>
            <a:solidFill>
              <a:schemeClr val="tx2"/>
            </a:solidFill>
          </a:ln>
        </p:spPr>
        <p:txBody>
          <a:bodyPr/>
          <a:lstStyle/>
          <a:p>
            <a:r>
              <a:rPr lang="en-US" altLang="en-US" smtClean="0">
                <a:solidFill>
                  <a:schemeClr val="bg1"/>
                </a:solidFill>
                <a:latin typeface="Times New Roman" pitchFamily="18" charset="0"/>
                <a:cs typeface="Times New Roman" pitchFamily="18" charset="0"/>
              </a:rPr>
              <a:t>Structure of a Decentralize Gov</a:t>
            </a:r>
            <a:r>
              <a:rPr lang="en-US" altLang="en-US" smtClean="0"/>
              <a:t>.</a:t>
            </a:r>
          </a:p>
        </p:txBody>
      </p:sp>
      <p:sp>
        <p:nvSpPr>
          <p:cNvPr id="3" name="Content Placeholder 2"/>
          <p:cNvSpPr>
            <a:spLocks noGrp="1"/>
          </p:cNvSpPr>
          <p:nvPr>
            <p:ph idx="1"/>
          </p:nvPr>
        </p:nvSpPr>
        <p:spPr>
          <a:xfrm>
            <a:off x="228600" y="1219200"/>
            <a:ext cx="8458200" cy="4906963"/>
          </a:xfrm>
        </p:spPr>
        <p:txBody>
          <a:bodyPr/>
          <a:lstStyle/>
          <a:p>
            <a:pPr>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Government structure</a:t>
            </a:r>
          </a:p>
          <a:p>
            <a:pPr lvl="1">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Role of the state government</a:t>
            </a:r>
          </a:p>
          <a:p>
            <a:pPr lvl="1">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Limitations placed on the states</a:t>
            </a:r>
          </a:p>
          <a:p>
            <a:pPr lvl="1">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Responsibilities of the Confederation Congress</a:t>
            </a:r>
          </a:p>
          <a:p>
            <a:pPr lvl="1">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Powers of the Confederation Congress</a:t>
            </a:r>
          </a:p>
          <a:p>
            <a:pPr lvl="1">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How are delegates selected</a:t>
            </a:r>
          </a:p>
          <a:p>
            <a:pPr lvl="1">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Voting process for laws and amendments</a:t>
            </a:r>
          </a:p>
          <a:p>
            <a:pPr lvl="1">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Procedure by which Congress raises funds</a:t>
            </a:r>
          </a:p>
          <a:p>
            <a:pPr marL="457200" lvl="1" indent="0">
              <a:buFont typeface="Arial" panose="020B0604020202020204" pitchFamily="34" charset="0"/>
              <a:buNone/>
              <a:defRPr/>
            </a:pPr>
            <a:endParaRPr lang="en-US" sz="2000" dirty="0">
              <a:latin typeface="Times New Roman" panose="02020603050405020304" pitchFamily="18" charset="0"/>
              <a:cs typeface="Times New Roman" panose="02020603050405020304" pitchFamily="18" charset="0"/>
            </a:endParaRPr>
          </a:p>
        </p:txBody>
      </p:sp>
      <p:pic>
        <p:nvPicPr>
          <p:cNvPr id="38915" name="Picture 10"/>
          <p:cNvPicPr>
            <a:picLocks noChangeAspect="1" noChangeArrowheads="1"/>
          </p:cNvPicPr>
          <p:nvPr/>
        </p:nvPicPr>
        <p:blipFill>
          <a:blip r:embed="rId2" cstate="print"/>
          <a:srcRect/>
          <a:stretch>
            <a:fillRect/>
          </a:stretch>
        </p:blipFill>
        <p:spPr bwMode="auto">
          <a:xfrm>
            <a:off x="1714500" y="4343400"/>
            <a:ext cx="5715000" cy="2305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Content Placeholder 2"/>
          <p:cNvSpPr>
            <a:spLocks noGrp="1"/>
          </p:cNvSpPr>
          <p:nvPr>
            <p:ph idx="1"/>
          </p:nvPr>
        </p:nvSpPr>
        <p:spPr>
          <a:xfrm>
            <a:off x="457200" y="1066800"/>
            <a:ext cx="8229600" cy="4983163"/>
          </a:xfrm>
          <a:solidFill>
            <a:schemeClr val="bg1"/>
          </a:solidFill>
          <a:ln>
            <a:solidFill>
              <a:schemeClr val="tx1"/>
            </a:solidFill>
          </a:ln>
        </p:spPr>
        <p:txBody>
          <a:bodyPr/>
          <a:lstStyle/>
          <a:p>
            <a:r>
              <a:rPr lang="en-US" altLang="en-US" sz="2400" smtClean="0">
                <a:latin typeface="Times" pitchFamily="18" charset="0"/>
                <a:cs typeface="Times" pitchFamily="18" charset="0"/>
              </a:rPr>
              <a:t>Dissecting the AOC</a:t>
            </a:r>
          </a:p>
          <a:p>
            <a:r>
              <a:rPr lang="en-US" altLang="en-US" sz="2400" smtClean="0">
                <a:latin typeface="Times" pitchFamily="18" charset="0"/>
                <a:cs typeface="Times" pitchFamily="18" charset="0"/>
              </a:rPr>
              <a:t>Confederation of States (Alliances) </a:t>
            </a:r>
          </a:p>
          <a:p>
            <a:endParaRPr lang="en-US" altLang="en-US" sz="2400" smtClean="0">
              <a:latin typeface="Times" pitchFamily="18" charset="0"/>
              <a:cs typeface="Times" pitchFamily="18" charset="0"/>
            </a:endParaRPr>
          </a:p>
        </p:txBody>
      </p:sp>
      <p:sp>
        <p:nvSpPr>
          <p:cNvPr id="39938" name="Title 1"/>
          <p:cNvSpPr>
            <a:spLocks noGrp="1"/>
          </p:cNvSpPr>
          <p:nvPr>
            <p:ph type="title"/>
          </p:nvPr>
        </p:nvSpPr>
        <p:spPr>
          <a:xfrm>
            <a:off x="457200" y="274638"/>
            <a:ext cx="8229600" cy="639762"/>
          </a:xfrm>
          <a:solidFill>
            <a:schemeClr val="accent2"/>
          </a:solidFill>
          <a:ln>
            <a:solidFill>
              <a:schemeClr val="tx2"/>
            </a:solidFill>
          </a:ln>
        </p:spPr>
        <p:txBody>
          <a:bodyPr/>
          <a:lstStyle/>
          <a:p>
            <a:r>
              <a:rPr lang="en-US" altLang="en-US" smtClean="0">
                <a:solidFill>
                  <a:schemeClr val="bg1"/>
                </a:solidFill>
                <a:latin typeface="Times New Roman" pitchFamily="18" charset="0"/>
                <a:cs typeface="Times New Roman" pitchFamily="18" charset="0"/>
              </a:rPr>
              <a:t>Dissecting the Decentralize AOC</a:t>
            </a:r>
            <a:endParaRPr lang="en-US" altLang="en-US" smtClean="0"/>
          </a:p>
        </p:txBody>
      </p:sp>
      <p:sp>
        <p:nvSpPr>
          <p:cNvPr id="5" name="Rectangle 4"/>
          <p:cNvSpPr/>
          <p:nvPr/>
        </p:nvSpPr>
        <p:spPr>
          <a:xfrm>
            <a:off x="838200" y="3429000"/>
            <a:ext cx="1905000" cy="533400"/>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panose="02020603050405020304" pitchFamily="18" charset="0"/>
                <a:cs typeface="Times" panose="02020603050405020304" pitchFamily="18" charset="0"/>
              </a:rPr>
              <a:t>State</a:t>
            </a:r>
          </a:p>
        </p:txBody>
      </p:sp>
      <p:sp>
        <p:nvSpPr>
          <p:cNvPr id="6" name="Rectangle 5"/>
          <p:cNvSpPr/>
          <p:nvPr/>
        </p:nvSpPr>
        <p:spPr>
          <a:xfrm>
            <a:off x="5448300" y="3429000"/>
            <a:ext cx="1905000" cy="533400"/>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panose="02020603050405020304" pitchFamily="18" charset="0"/>
                <a:cs typeface="Times" panose="02020603050405020304" pitchFamily="18" charset="0"/>
              </a:rPr>
              <a:t>Federal</a:t>
            </a:r>
          </a:p>
        </p:txBody>
      </p:sp>
      <p:sp>
        <p:nvSpPr>
          <p:cNvPr id="7" name="Rectangle 6"/>
          <p:cNvSpPr/>
          <p:nvPr/>
        </p:nvSpPr>
        <p:spPr>
          <a:xfrm>
            <a:off x="838200" y="1981200"/>
            <a:ext cx="4419600" cy="762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solidFill>
                <a:latin typeface="Times" panose="02020603050405020304" pitchFamily="18" charset="0"/>
                <a:cs typeface="Times" panose="02020603050405020304" pitchFamily="18" charset="0"/>
              </a:rPr>
              <a:t>Structure of Confederation government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a:solidFill>
            <a:schemeClr val="bg1"/>
          </a:solidFill>
        </p:spPr>
        <p:txBody>
          <a:bodyPr/>
          <a:lstStyle/>
          <a:p>
            <a:pPr marL="0" indent="0">
              <a:buFont typeface="Arial" panose="020B0604020202020204" pitchFamily="34" charset="0"/>
              <a:buNone/>
              <a:defRPr/>
            </a:pPr>
            <a:r>
              <a:rPr lang="en-US" sz="2200" i="1" dirty="0">
                <a:solidFill>
                  <a:srgbClr val="C00000"/>
                </a:solidFill>
                <a:latin typeface="Times New Roman" panose="02020603050405020304" pitchFamily="18" charset="0"/>
                <a:cs typeface="Times New Roman" panose="02020603050405020304" pitchFamily="18" charset="0"/>
              </a:rPr>
              <a:t>Essential Question:</a:t>
            </a:r>
            <a:r>
              <a:rPr lang="en-US" sz="2200" dirty="0">
                <a:latin typeface="Times New Roman" panose="02020603050405020304" pitchFamily="18" charset="0"/>
                <a:cs typeface="Times New Roman" panose="02020603050405020304" pitchFamily="18" charset="0"/>
              </a:rPr>
              <a:t> How did the framers of the US Constitution redefine the concept of government and make a lasting legacy?</a:t>
            </a:r>
          </a:p>
          <a:p>
            <a:pPr>
              <a:buFont typeface="Arial" panose="020B0604020202020204" pitchFamily="34" charset="0"/>
              <a:buChar char="•"/>
              <a:defRPr/>
            </a:pPr>
            <a:r>
              <a:rPr lang="en-US" sz="2000" i="1" dirty="0">
                <a:solidFill>
                  <a:srgbClr val="C00000"/>
                </a:solidFill>
                <a:latin typeface="Times New Roman" panose="02020603050405020304" pitchFamily="18" charset="0"/>
                <a:cs typeface="Times New Roman" panose="02020603050405020304" pitchFamily="18" charset="0"/>
              </a:rPr>
              <a:t>Student can:</a:t>
            </a:r>
            <a:r>
              <a:rPr lang="en-US" sz="2000" dirty="0">
                <a:solidFill>
                  <a:srgbClr val="C00000"/>
                </a:solidFill>
                <a:latin typeface="Times New Roman" panose="02020603050405020304" pitchFamily="18" charset="0"/>
                <a:cs typeface="Times New Roman" panose="02020603050405020304" pitchFamily="18" charset="0"/>
              </a:rPr>
              <a:t> </a:t>
            </a:r>
          </a:p>
          <a:p>
            <a:pPr lvl="1">
              <a:buFont typeface="Arial" panose="020B0604020202020204" pitchFamily="34" charset="0"/>
              <a:buChar char="–"/>
              <a:defRPr/>
            </a:pPr>
            <a:r>
              <a:rPr lang="en-US" sz="1800" dirty="0">
                <a:latin typeface="Times New Roman" panose="02020603050405020304" pitchFamily="18" charset="0"/>
                <a:cs typeface="Times New Roman" panose="02020603050405020304" pitchFamily="18" charset="0"/>
              </a:rPr>
              <a:t>Evaluate the impact of tyranny and heritage impacted the development of the US Constitution </a:t>
            </a:r>
          </a:p>
          <a:p>
            <a:pPr lvl="1">
              <a:buFont typeface="Arial" panose="020B0604020202020204" pitchFamily="34" charset="0"/>
              <a:buChar char="–"/>
              <a:defRPr/>
            </a:pPr>
            <a:r>
              <a:rPr lang="en-US" sz="1800" dirty="0">
                <a:latin typeface="Times New Roman" panose="02020603050405020304" pitchFamily="18" charset="0"/>
                <a:cs typeface="Times New Roman" panose="02020603050405020304" pitchFamily="18" charset="0"/>
              </a:rPr>
              <a:t>Decipher whether Revolutionary principles have survived in our modern societies </a:t>
            </a:r>
          </a:p>
          <a:p>
            <a:pPr lvl="1">
              <a:buFont typeface="Arial" panose="020B0604020202020204" pitchFamily="34" charset="0"/>
              <a:buChar char="–"/>
              <a:defRPr/>
            </a:pPr>
            <a:r>
              <a:rPr lang="en-US" sz="1800" dirty="0">
                <a:latin typeface="Times New Roman" panose="02020603050405020304" pitchFamily="18" charset="0"/>
                <a:cs typeface="Times New Roman" panose="02020603050405020304" pitchFamily="18" charset="0"/>
              </a:rPr>
              <a:t>Construct an Amendment to streamline or Constitutional Democracy </a:t>
            </a:r>
          </a:p>
          <a:p>
            <a:pPr marL="0" indent="0">
              <a:buFont typeface="Arial" panose="020B0604020202020204" pitchFamily="34" charset="0"/>
              <a:buNone/>
              <a:defRPr/>
            </a:pPr>
            <a:r>
              <a:rPr lang="en-US" sz="2200" dirty="0">
                <a:latin typeface="Times New Roman" panose="02020603050405020304" pitchFamily="18" charset="0"/>
                <a:cs typeface="Times New Roman" panose="02020603050405020304" pitchFamily="18" charset="0"/>
              </a:rPr>
              <a:t>Agenda</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A Decentralized NIGHMARE</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The Madisonian Model Built on Compromise</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Achieving the ends of Government </a:t>
            </a:r>
          </a:p>
          <a:p>
            <a:pPr marL="0" indent="0">
              <a:buFont typeface="Arial" panose="020B0604020202020204" pitchFamily="34" charset="0"/>
              <a:buNone/>
              <a:defRPr/>
            </a:pPr>
            <a:r>
              <a:rPr lang="en-US" sz="2200" b="1" dirty="0">
                <a:solidFill>
                  <a:srgbClr val="002060"/>
                </a:solidFill>
                <a:latin typeface="Times New Roman" panose="02020603050405020304" pitchFamily="18" charset="0"/>
                <a:cs typeface="Times New Roman" panose="02020603050405020304" pitchFamily="18" charset="0"/>
              </a:rPr>
              <a:t>Homework</a:t>
            </a:r>
          </a:p>
          <a:p>
            <a:pPr>
              <a:buFont typeface="Arial" panose="020B0604020202020204" pitchFamily="34" charset="0"/>
              <a:buChar char="•"/>
              <a:defRPr/>
            </a:pPr>
            <a:r>
              <a:rPr lang="en-US" sz="2800" dirty="0">
                <a:latin typeface="Times New Roman" panose="02020603050405020304" pitchFamily="18" charset="0"/>
                <a:cs typeface="Times New Roman" panose="02020603050405020304" pitchFamily="18" charset="0"/>
              </a:rPr>
              <a:t>Madisonian I.Q. Test</a:t>
            </a:r>
          </a:p>
          <a:p>
            <a:pPr>
              <a:buFont typeface="Arial" panose="020B0604020202020204" pitchFamily="34" charset="0"/>
              <a:buChar char="•"/>
              <a:defRPr/>
            </a:pPr>
            <a:r>
              <a:rPr lang="en-US" sz="2800" dirty="0">
                <a:latin typeface="Times New Roman" panose="02020603050405020304" pitchFamily="18" charset="0"/>
                <a:cs typeface="Times New Roman" panose="02020603050405020304" pitchFamily="18" charset="0"/>
              </a:rPr>
              <a:t>A Letter of Contrasting Government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457200" y="274638"/>
            <a:ext cx="8229600" cy="715962"/>
          </a:xfrm>
        </p:spPr>
        <p:txBody>
          <a:bodyPr/>
          <a:lstStyle/>
          <a:p>
            <a:r>
              <a:rPr lang="en-US" altLang="en-US" smtClean="0">
                <a:latin typeface="Baskerville Old Face" pitchFamily="18" charset="0"/>
              </a:rPr>
              <a:t>Decentralizing Government</a:t>
            </a:r>
          </a:p>
        </p:txBody>
      </p:sp>
      <p:sp>
        <p:nvSpPr>
          <p:cNvPr id="41986" name="Rectangle 1"/>
          <p:cNvSpPr>
            <a:spLocks noGrp="1" noChangeArrowheads="1"/>
          </p:cNvSpPr>
          <p:nvPr>
            <p:ph idx="1"/>
          </p:nvPr>
        </p:nvSpPr>
        <p:spPr>
          <a:xfrm>
            <a:off x="457200" y="1143000"/>
            <a:ext cx="8229600" cy="1938338"/>
          </a:xfrm>
        </p:spPr>
        <p:txBody>
          <a:bodyPr anchor="ctr">
            <a:spAutoFit/>
          </a:bodyPr>
          <a:lstStyle/>
          <a:p>
            <a:pPr marL="0" indent="0">
              <a:spcBef>
                <a:spcPct val="0"/>
              </a:spcBef>
              <a:buFontTx/>
              <a:buNone/>
            </a:pPr>
            <a:r>
              <a:rPr lang="en-US" altLang="en-US" sz="2000" smtClean="0">
                <a:latin typeface="Times New Roman" pitchFamily="18" charset="0"/>
                <a:cs typeface="Times New Roman" pitchFamily="18" charset="0"/>
              </a:rPr>
              <a:t>“the disorders which have arisen in these States. Good God! who besides a tory could have foreseen, or a Briton predicted them! were these people wiser than others, or did they judge of us from the corruption, and depravity of their </a:t>
            </a:r>
          </a:p>
          <a:p>
            <a:pPr marL="0" indent="0">
              <a:spcBef>
                <a:spcPct val="0"/>
              </a:spcBef>
              <a:buFontTx/>
              <a:buNone/>
            </a:pPr>
            <a:r>
              <a:rPr lang="en-US" altLang="en-US" sz="2000" smtClean="0">
                <a:latin typeface="Times New Roman" pitchFamily="18" charset="0"/>
                <a:cs typeface="Times New Roman" pitchFamily="18" charset="0"/>
              </a:rPr>
              <a:t>own hearts? The latter I am persuaded was the case, and that notwithstanding the boasted virtue of America, we are far gone in every thing ignoble and bad.”</a:t>
            </a:r>
          </a:p>
          <a:p>
            <a:pPr marL="0" indent="0">
              <a:spcBef>
                <a:spcPct val="0"/>
              </a:spcBef>
              <a:buFontTx/>
              <a:buNone/>
            </a:pPr>
            <a:r>
              <a:rPr lang="en-US" altLang="en-US" sz="2000" smtClean="0">
                <a:latin typeface="Times New Roman" pitchFamily="18" charset="0"/>
                <a:cs typeface="Times New Roman" pitchFamily="18" charset="0"/>
              </a:rPr>
              <a:t>	- George Washington, 1786 </a:t>
            </a:r>
          </a:p>
        </p:txBody>
      </p:sp>
      <p:sp>
        <p:nvSpPr>
          <p:cNvPr id="5" name="Rectangle 4"/>
          <p:cNvSpPr/>
          <p:nvPr/>
        </p:nvSpPr>
        <p:spPr>
          <a:xfrm>
            <a:off x="492125" y="3081338"/>
            <a:ext cx="8077200" cy="23288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Tx/>
              <a:buAutoNum type="arabicPeriod"/>
              <a:defRPr/>
            </a:pPr>
            <a:r>
              <a:rPr lang="en-US" sz="2400" dirty="0">
                <a:latin typeface="Times New Roman" panose="02020603050405020304" pitchFamily="18" charset="0"/>
                <a:cs typeface="Times New Roman" panose="02020603050405020304" pitchFamily="18" charset="0"/>
              </a:rPr>
              <a:t>Why did the founders believe it was appropriate to create a decentralize government through the ratification of the Articles of Confederation?</a:t>
            </a:r>
          </a:p>
          <a:p>
            <a:pPr marL="457200" indent="-457200">
              <a:buFontTx/>
              <a:buAutoNum type="arabicPeriod"/>
              <a:defRPr/>
            </a:pPr>
            <a:r>
              <a:rPr lang="en-US" sz="2400" dirty="0">
                <a:latin typeface="Times New Roman" panose="02020603050405020304" pitchFamily="18" charset="0"/>
                <a:cs typeface="Times New Roman" panose="02020603050405020304" pitchFamily="18" charset="0"/>
              </a:rPr>
              <a:t>How did the Articles of Confederation alter the Founders views on democracy?</a:t>
            </a:r>
          </a:p>
        </p:txBody>
      </p:sp>
      <p:pic>
        <p:nvPicPr>
          <p:cNvPr id="41988" name="Picture 2"/>
          <p:cNvPicPr>
            <a:picLocks noChangeAspect="1" noChangeArrowheads="1"/>
          </p:cNvPicPr>
          <p:nvPr/>
        </p:nvPicPr>
        <p:blipFill>
          <a:blip r:embed="rId2" cstate="print"/>
          <a:srcRect/>
          <a:stretch>
            <a:fillRect/>
          </a:stretch>
        </p:blipFill>
        <p:spPr bwMode="auto">
          <a:xfrm>
            <a:off x="3962400" y="4992688"/>
            <a:ext cx="4381500" cy="1524000"/>
          </a:xfrm>
          <a:prstGeom prst="rect">
            <a:avLst/>
          </a:prstGeom>
          <a:solidFill>
            <a:schemeClr val="accent2"/>
          </a:solidFill>
          <a:ln w="9525">
            <a:solidFill>
              <a:srgbClr val="C00000"/>
            </a:solid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457200" y="274638"/>
            <a:ext cx="8229600" cy="792162"/>
          </a:xfrm>
          <a:solidFill>
            <a:schemeClr val="accent2"/>
          </a:solidFill>
        </p:spPr>
        <p:txBody>
          <a:bodyPr/>
          <a:lstStyle/>
          <a:p>
            <a:r>
              <a:rPr lang="en-US" altLang="en-US" smtClean="0">
                <a:solidFill>
                  <a:schemeClr val="bg1"/>
                </a:solidFill>
                <a:latin typeface="Baskerville Old Face" pitchFamily="18" charset="0"/>
              </a:rPr>
              <a:t>A Decentralized Nightmare</a:t>
            </a:r>
          </a:p>
        </p:txBody>
      </p:sp>
      <p:sp>
        <p:nvSpPr>
          <p:cNvPr id="43010" name="Content Placeholder 2"/>
          <p:cNvSpPr>
            <a:spLocks noGrp="1"/>
          </p:cNvSpPr>
          <p:nvPr>
            <p:ph idx="1"/>
          </p:nvPr>
        </p:nvSpPr>
        <p:spPr>
          <a:xfrm>
            <a:off x="457200" y="1371600"/>
            <a:ext cx="8229600" cy="5105400"/>
          </a:xfrm>
          <a:solidFill>
            <a:schemeClr val="bg1"/>
          </a:solidFill>
        </p:spPr>
        <p:txBody>
          <a:bodyPr/>
          <a:lstStyle/>
          <a:p>
            <a:r>
              <a:rPr lang="en-US" altLang="en-US" sz="2400" b="1" smtClean="0">
                <a:latin typeface="Times" pitchFamily="18" charset="0"/>
              </a:rPr>
              <a:t>Articles of Confederation 1781-1789</a:t>
            </a:r>
          </a:p>
        </p:txBody>
      </p:sp>
      <p:sp>
        <p:nvSpPr>
          <p:cNvPr id="5" name="Rectangle 4"/>
          <p:cNvSpPr/>
          <p:nvPr/>
        </p:nvSpPr>
        <p:spPr>
          <a:xfrm>
            <a:off x="304800" y="5029200"/>
            <a:ext cx="4648200" cy="155416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solidFill>
                <a:latin typeface="Times" pitchFamily="2" charset="0"/>
              </a:rPr>
              <a:t>FAILURE</a:t>
            </a:r>
          </a:p>
          <a:p>
            <a:pPr marL="342900" indent="-342900">
              <a:buFont typeface="Arial" panose="020B0604020202020204" pitchFamily="34" charset="0"/>
              <a:buChar char="•"/>
              <a:defRPr/>
            </a:pPr>
            <a:r>
              <a:rPr lang="en-US" sz="2400" dirty="0">
                <a:solidFill>
                  <a:schemeClr val="bg1"/>
                </a:solidFill>
                <a:latin typeface="Times" pitchFamily="2" charset="0"/>
              </a:rPr>
              <a:t>National Debt - $77 Million</a:t>
            </a:r>
          </a:p>
          <a:p>
            <a:pPr marL="342900" indent="-342900">
              <a:buFont typeface="Arial" panose="020B0604020202020204" pitchFamily="34" charset="0"/>
              <a:buChar char="•"/>
              <a:defRPr/>
            </a:pPr>
            <a:r>
              <a:rPr lang="en-US" sz="2400" dirty="0">
                <a:solidFill>
                  <a:schemeClr val="bg1"/>
                </a:solidFill>
                <a:latin typeface="Times" pitchFamily="2" charset="0"/>
              </a:rPr>
              <a:t>Annapolis Convention - 1786</a:t>
            </a:r>
          </a:p>
          <a:p>
            <a:pPr marL="342900" indent="-342900">
              <a:buFont typeface="Arial" panose="020B0604020202020204" pitchFamily="34" charset="0"/>
              <a:buChar char="•"/>
              <a:defRPr/>
            </a:pPr>
            <a:r>
              <a:rPr lang="en-US" sz="2400" dirty="0">
                <a:solidFill>
                  <a:schemeClr val="bg1"/>
                </a:solidFill>
                <a:latin typeface="Times" pitchFamily="2" charset="0"/>
              </a:rPr>
              <a:t>Shays’ Rebellion – 1786-87</a:t>
            </a:r>
          </a:p>
        </p:txBody>
      </p:sp>
      <p:sp>
        <p:nvSpPr>
          <p:cNvPr id="6" name="Rectangle 5"/>
          <p:cNvSpPr/>
          <p:nvPr/>
        </p:nvSpPr>
        <p:spPr>
          <a:xfrm>
            <a:off x="5715000" y="5029200"/>
            <a:ext cx="3302000" cy="155416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latin typeface="Times" pitchFamily="2" charset="0"/>
              </a:rPr>
              <a:t>Constitutional Convention 1787</a:t>
            </a:r>
          </a:p>
        </p:txBody>
      </p:sp>
      <p:sp>
        <p:nvSpPr>
          <p:cNvPr id="7" name="Right Arrow 6"/>
          <p:cNvSpPr/>
          <p:nvPr/>
        </p:nvSpPr>
        <p:spPr>
          <a:xfrm>
            <a:off x="4648200" y="5422900"/>
            <a:ext cx="12192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3014" name="Picture 3"/>
          <p:cNvPicPr>
            <a:picLocks noChangeAspect="1"/>
          </p:cNvPicPr>
          <p:nvPr/>
        </p:nvPicPr>
        <p:blipFill>
          <a:blip r:embed="rId2" cstate="print"/>
          <a:srcRect/>
          <a:stretch>
            <a:fillRect/>
          </a:stretch>
        </p:blipFill>
        <p:spPr bwMode="auto">
          <a:xfrm>
            <a:off x="4203700" y="1803400"/>
            <a:ext cx="4648200" cy="2654300"/>
          </a:xfrm>
          <a:prstGeom prst="rect">
            <a:avLst/>
          </a:prstGeom>
          <a:noFill/>
          <a:ln w="9525">
            <a:solidFill>
              <a:srgbClr val="002060"/>
            </a:solidFill>
            <a:miter lim="800000"/>
            <a:headEnd/>
            <a:tailEnd/>
          </a:ln>
        </p:spPr>
      </p:pic>
      <p:sp>
        <p:nvSpPr>
          <p:cNvPr id="2" name="Rectangle 1"/>
          <p:cNvSpPr/>
          <p:nvPr/>
        </p:nvSpPr>
        <p:spPr>
          <a:xfrm>
            <a:off x="292100" y="1981200"/>
            <a:ext cx="3765550" cy="19431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panose="020B0604020202020204" pitchFamily="34" charset="0"/>
              <a:buChar char="•"/>
              <a:defRPr/>
            </a:pPr>
            <a:r>
              <a:rPr lang="en-US" sz="2400" dirty="0">
                <a:latin typeface="Times" pitchFamily="2" charset="0"/>
              </a:rPr>
              <a:t>Alliance of states</a:t>
            </a:r>
          </a:p>
          <a:p>
            <a:pPr marL="342900" indent="-342900">
              <a:buFont typeface="Arial" panose="020B0604020202020204" pitchFamily="34" charset="0"/>
              <a:buChar char="•"/>
              <a:defRPr/>
            </a:pPr>
            <a:r>
              <a:rPr lang="en-US" sz="2400" dirty="0">
                <a:latin typeface="Times" pitchFamily="2" charset="0"/>
              </a:rPr>
              <a:t>Decentralized government</a:t>
            </a:r>
          </a:p>
          <a:p>
            <a:pPr marL="342900" indent="-342900">
              <a:buFont typeface="Arial" panose="020B0604020202020204" pitchFamily="34" charset="0"/>
              <a:buChar char="•"/>
              <a:defRPr/>
            </a:pPr>
            <a:r>
              <a:rPr lang="en-US" sz="2400" dirty="0">
                <a:latin typeface="Times" pitchFamily="2" charset="0"/>
              </a:rPr>
              <a:t>Unicameral legislature with limited power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457200" y="274638"/>
            <a:ext cx="8229600" cy="868362"/>
          </a:xfrm>
          <a:solidFill>
            <a:schemeClr val="accent2"/>
          </a:solidFill>
          <a:ln>
            <a:solidFill>
              <a:srgbClr val="002060"/>
            </a:solidFill>
          </a:ln>
        </p:spPr>
        <p:txBody>
          <a:bodyPr/>
          <a:lstStyle/>
          <a:p>
            <a:r>
              <a:rPr lang="en-US" altLang="en-US" smtClean="0">
                <a:solidFill>
                  <a:schemeClr val="bg1"/>
                </a:solidFill>
                <a:latin typeface="Baskerville Old Face" pitchFamily="18" charset="0"/>
              </a:rPr>
              <a:t>Repairs to a National Government</a:t>
            </a:r>
          </a:p>
        </p:txBody>
      </p:sp>
      <p:sp>
        <p:nvSpPr>
          <p:cNvPr id="44034" name="Content Placeholder 2"/>
          <p:cNvSpPr>
            <a:spLocks noGrp="1"/>
          </p:cNvSpPr>
          <p:nvPr>
            <p:ph idx="1"/>
          </p:nvPr>
        </p:nvSpPr>
        <p:spPr>
          <a:xfrm>
            <a:off x="457200" y="1295400"/>
            <a:ext cx="8229600" cy="4830763"/>
          </a:xfrm>
          <a:solidFill>
            <a:schemeClr val="bg1"/>
          </a:solidFill>
        </p:spPr>
        <p:txBody>
          <a:bodyPr/>
          <a:lstStyle/>
          <a:p>
            <a:r>
              <a:rPr lang="en-US" altLang="en-US" sz="2400" b="1" smtClean="0">
                <a:latin typeface="Times New Roman" pitchFamily="18" charset="0"/>
                <a:cs typeface="Times New Roman" pitchFamily="18" charset="0"/>
              </a:rPr>
              <a:t>Constitutional Convention 1787 </a:t>
            </a:r>
            <a:r>
              <a:rPr lang="en-US" altLang="en-US" sz="2400" smtClean="0">
                <a:latin typeface="Times New Roman" pitchFamily="18" charset="0"/>
                <a:cs typeface="Times New Roman" pitchFamily="18" charset="0"/>
              </a:rPr>
              <a:t>(Repair the Articles of Confederation)</a:t>
            </a:r>
          </a:p>
        </p:txBody>
      </p:sp>
      <p:pic>
        <p:nvPicPr>
          <p:cNvPr id="44035" name="Picture 1"/>
          <p:cNvPicPr>
            <a:picLocks noChangeAspect="1" noChangeArrowheads="1"/>
          </p:cNvPicPr>
          <p:nvPr/>
        </p:nvPicPr>
        <p:blipFill>
          <a:blip r:embed="rId2" cstate="print"/>
          <a:srcRect/>
          <a:stretch>
            <a:fillRect/>
          </a:stretch>
        </p:blipFill>
        <p:spPr bwMode="auto">
          <a:xfrm>
            <a:off x="228600" y="2133600"/>
            <a:ext cx="3759200" cy="2717800"/>
          </a:xfrm>
          <a:prstGeom prst="rect">
            <a:avLst/>
          </a:prstGeom>
          <a:noFill/>
          <a:ln w="9525">
            <a:noFill/>
            <a:miter lim="800000"/>
            <a:headEnd/>
            <a:tailEnd/>
          </a:ln>
        </p:spPr>
      </p:pic>
      <p:sp>
        <p:nvSpPr>
          <p:cNvPr id="3" name="Rectangle 2"/>
          <p:cNvSpPr/>
          <p:nvPr/>
        </p:nvSpPr>
        <p:spPr>
          <a:xfrm>
            <a:off x="4216400" y="2133600"/>
            <a:ext cx="43434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latin typeface="Times" pitchFamily="2" charset="0"/>
              </a:rPr>
              <a:t>Issue: Framing a government that could govern without abusing power</a:t>
            </a:r>
          </a:p>
        </p:txBody>
      </p:sp>
      <p:sp>
        <p:nvSpPr>
          <p:cNvPr id="4" name="Rectangle 3"/>
          <p:cNvSpPr/>
          <p:nvPr/>
        </p:nvSpPr>
        <p:spPr>
          <a:xfrm>
            <a:off x="3352800" y="39243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latin typeface="Times" pitchFamily="2" charset="0"/>
              </a:rPr>
              <a:t>Articles of Confederation (To Weak)</a:t>
            </a:r>
          </a:p>
        </p:txBody>
      </p:sp>
      <p:sp>
        <p:nvSpPr>
          <p:cNvPr id="9" name="Rectangle 8"/>
          <p:cNvSpPr/>
          <p:nvPr/>
        </p:nvSpPr>
        <p:spPr>
          <a:xfrm>
            <a:off x="6883400" y="38862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latin typeface="Times" pitchFamily="2" charset="0"/>
              </a:rPr>
              <a:t>British Monarchy &amp; Parliament (Tyrannical)</a:t>
            </a:r>
          </a:p>
        </p:txBody>
      </p:sp>
      <p:sp>
        <p:nvSpPr>
          <p:cNvPr id="10" name="Rectangle 9"/>
          <p:cNvSpPr/>
          <p:nvPr/>
        </p:nvSpPr>
        <p:spPr>
          <a:xfrm>
            <a:off x="5283200" y="5154613"/>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latin typeface="Times" pitchFamily="2" charset="0"/>
              </a:rPr>
              <a:t>New Government????</a:t>
            </a:r>
          </a:p>
        </p:txBody>
      </p:sp>
      <p:sp>
        <p:nvSpPr>
          <p:cNvPr id="5" name="Down Arrow 4"/>
          <p:cNvSpPr/>
          <p:nvPr/>
        </p:nvSpPr>
        <p:spPr>
          <a:xfrm>
            <a:off x="4343400" y="3303588"/>
            <a:ext cx="457200" cy="620712"/>
          </a:xfrm>
          <a:prstGeom prst="downArrow">
            <a:avLst/>
          </a:prstGeom>
          <a:solidFill>
            <a:schemeClr val="bg1">
              <a:lumMod val="6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Down Arrow 11"/>
          <p:cNvSpPr/>
          <p:nvPr/>
        </p:nvSpPr>
        <p:spPr>
          <a:xfrm>
            <a:off x="7759700" y="3265488"/>
            <a:ext cx="457200" cy="620712"/>
          </a:xfrm>
          <a:prstGeom prst="downArrow">
            <a:avLst/>
          </a:prstGeom>
          <a:solidFill>
            <a:schemeClr val="bg1">
              <a:lumMod val="6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Down Arrow 12"/>
          <p:cNvSpPr/>
          <p:nvPr/>
        </p:nvSpPr>
        <p:spPr>
          <a:xfrm>
            <a:off x="6108700" y="3309938"/>
            <a:ext cx="457200" cy="1844675"/>
          </a:xfrm>
          <a:prstGeom prst="downArrow">
            <a:avLst/>
          </a:prstGeom>
          <a:solidFill>
            <a:schemeClr val="bg1">
              <a:lumMod val="6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solidFill>
            <a:schemeClr val="accent2"/>
          </a:solidFill>
          <a:ln>
            <a:solidFill>
              <a:schemeClr val="accent1"/>
            </a:solidFill>
          </a:ln>
        </p:spPr>
        <p:txBody>
          <a:bodyPr/>
          <a:lstStyle/>
          <a:p>
            <a:pPr eaLnBrk="1" hangingPunct="1"/>
            <a:r>
              <a:rPr lang="en-US" altLang="en-US" b="1" smtClean="0">
                <a:solidFill>
                  <a:schemeClr val="bg1"/>
                </a:solidFill>
                <a:latin typeface="Baskerville Old Face" pitchFamily="18" charset="0"/>
                <a:cs typeface="Times New Roman" pitchFamily="18" charset="0"/>
              </a:rPr>
              <a:t>Plans of Government</a:t>
            </a:r>
          </a:p>
        </p:txBody>
      </p:sp>
      <p:sp>
        <p:nvSpPr>
          <p:cNvPr id="45058" name="Text Placeholder 1"/>
          <p:cNvSpPr>
            <a:spLocks noGrp="1"/>
          </p:cNvSpPr>
          <p:nvPr>
            <p:ph type="body" idx="1"/>
          </p:nvPr>
        </p:nvSpPr>
        <p:spPr>
          <a:solidFill>
            <a:schemeClr val="bg1"/>
          </a:solidFill>
          <a:ln>
            <a:solidFill>
              <a:schemeClr val="accent1"/>
            </a:solidFill>
          </a:ln>
        </p:spPr>
        <p:txBody>
          <a:bodyPr/>
          <a:lstStyle/>
          <a:p>
            <a:r>
              <a:rPr lang="en-US" altLang="en-US" smtClean="0">
                <a:solidFill>
                  <a:schemeClr val="tx2"/>
                </a:solidFill>
                <a:latin typeface="Algerian" pitchFamily="82" charset="0"/>
              </a:rPr>
              <a:t>Virginia Plan</a:t>
            </a:r>
          </a:p>
        </p:txBody>
      </p:sp>
      <p:sp>
        <p:nvSpPr>
          <p:cNvPr id="45059" name="Content Placeholder 2"/>
          <p:cNvSpPr>
            <a:spLocks noGrp="1"/>
          </p:cNvSpPr>
          <p:nvPr>
            <p:ph sz="half" idx="2"/>
          </p:nvPr>
        </p:nvSpPr>
        <p:spPr>
          <a:xfrm>
            <a:off x="457200" y="2292350"/>
            <a:ext cx="4040188" cy="3833813"/>
          </a:xfrm>
          <a:solidFill>
            <a:schemeClr val="bg1"/>
          </a:solidFill>
          <a:ln>
            <a:solidFill>
              <a:schemeClr val="accent1"/>
            </a:solidFill>
          </a:ln>
        </p:spPr>
        <p:txBody>
          <a:bodyPr/>
          <a:lstStyle/>
          <a:p>
            <a:pPr eaLnBrk="1" hangingPunct="1"/>
            <a:r>
              <a:rPr lang="en-US" altLang="en-US" sz="2000" smtClean="0">
                <a:latin typeface="Times New Roman" pitchFamily="18" charset="0"/>
                <a:cs typeface="Times New Roman" pitchFamily="18" charset="0"/>
              </a:rPr>
              <a:t>3 branches of government</a:t>
            </a:r>
          </a:p>
          <a:p>
            <a:pPr eaLnBrk="1" hangingPunct="1"/>
            <a:r>
              <a:rPr lang="en-US" altLang="en-US" sz="2000" smtClean="0">
                <a:latin typeface="Times New Roman" pitchFamily="18" charset="0"/>
                <a:cs typeface="Times New Roman" pitchFamily="18" charset="0"/>
              </a:rPr>
              <a:t>bicameral legislature with representation by population</a:t>
            </a:r>
          </a:p>
          <a:p>
            <a:pPr eaLnBrk="1" hangingPunct="1"/>
            <a:r>
              <a:rPr lang="en-US" altLang="en-US" sz="2000" smtClean="0">
                <a:latin typeface="Times New Roman" pitchFamily="18" charset="0"/>
                <a:cs typeface="Times New Roman" pitchFamily="18" charset="0"/>
              </a:rPr>
              <a:t>The legislature could regulate interstate trade, strike down laws deemed unconstitutional and use armed forces to enforce laws.</a:t>
            </a:r>
          </a:p>
          <a:p>
            <a:pPr eaLnBrk="1" hangingPunct="1"/>
            <a:endParaRPr lang="en-US" altLang="en-US" smtClean="0"/>
          </a:p>
        </p:txBody>
      </p:sp>
      <p:sp>
        <p:nvSpPr>
          <p:cNvPr id="45060" name="Text Placeholder 2"/>
          <p:cNvSpPr>
            <a:spLocks noGrp="1"/>
          </p:cNvSpPr>
          <p:nvPr>
            <p:ph type="body" sz="quarter" idx="3"/>
          </p:nvPr>
        </p:nvSpPr>
        <p:spPr>
          <a:solidFill>
            <a:schemeClr val="bg1"/>
          </a:solidFill>
          <a:ln>
            <a:solidFill>
              <a:schemeClr val="accent1"/>
            </a:solidFill>
          </a:ln>
        </p:spPr>
        <p:txBody>
          <a:bodyPr/>
          <a:lstStyle/>
          <a:p>
            <a:r>
              <a:rPr lang="en-US" altLang="en-US" smtClean="0">
                <a:solidFill>
                  <a:schemeClr val="tx2"/>
                </a:solidFill>
                <a:latin typeface="Algerian" pitchFamily="82" charset="0"/>
              </a:rPr>
              <a:t>New Jersey Plan</a:t>
            </a:r>
          </a:p>
        </p:txBody>
      </p:sp>
      <p:sp>
        <p:nvSpPr>
          <p:cNvPr id="45061" name="Content Placeholder 3"/>
          <p:cNvSpPr>
            <a:spLocks noGrp="1"/>
          </p:cNvSpPr>
          <p:nvPr>
            <p:ph sz="quarter" idx="4"/>
          </p:nvPr>
        </p:nvSpPr>
        <p:spPr>
          <a:solidFill>
            <a:schemeClr val="bg1"/>
          </a:solidFill>
          <a:ln>
            <a:solidFill>
              <a:schemeClr val="accent1"/>
            </a:solidFill>
          </a:ln>
        </p:spPr>
        <p:txBody>
          <a:bodyPr/>
          <a:lstStyle/>
          <a:p>
            <a:pPr eaLnBrk="1" hangingPunct="1"/>
            <a:r>
              <a:rPr lang="en-US" altLang="en-US" sz="2000" smtClean="0">
                <a:latin typeface="Times New Roman" pitchFamily="18" charset="0"/>
                <a:cs typeface="Times New Roman" pitchFamily="18" charset="0"/>
              </a:rPr>
              <a:t>3 branches of government</a:t>
            </a:r>
          </a:p>
          <a:p>
            <a:pPr eaLnBrk="1" hangingPunct="1"/>
            <a:r>
              <a:rPr lang="en-US" altLang="en-US" sz="2000" smtClean="0">
                <a:latin typeface="Times New Roman" pitchFamily="18" charset="0"/>
                <a:cs typeface="Times New Roman" pitchFamily="18" charset="0"/>
              </a:rPr>
              <a:t>Unicameral legislature with equal representation</a:t>
            </a:r>
          </a:p>
          <a:p>
            <a:pPr eaLnBrk="1" hangingPunct="1"/>
            <a:r>
              <a:rPr lang="en-US" altLang="en-US" sz="2000" smtClean="0">
                <a:latin typeface="Times New Roman" pitchFamily="18" charset="0"/>
                <a:cs typeface="Times New Roman" pitchFamily="18" charset="0"/>
              </a:rPr>
              <a:t>The national government could levy taxes and import duties, regulate trade, and state laws would be subordinate to laws passed by the national legislature.</a:t>
            </a:r>
          </a:p>
        </p:txBody>
      </p:sp>
      <p:sp>
        <p:nvSpPr>
          <p:cNvPr id="2" name="Rectangle 1"/>
          <p:cNvSpPr/>
          <p:nvPr/>
        </p:nvSpPr>
        <p:spPr>
          <a:xfrm>
            <a:off x="685800" y="5029200"/>
            <a:ext cx="8229600" cy="762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latin typeface="Times" pitchFamily="2" charset="0"/>
              </a:rPr>
              <a:t>What are the difficulties the Founders’ face in the formation of a new Constitution?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457200" y="274638"/>
            <a:ext cx="8229600" cy="792162"/>
          </a:xfrm>
          <a:solidFill>
            <a:schemeClr val="accent2"/>
          </a:solidFill>
          <a:ln>
            <a:solidFill>
              <a:schemeClr val="accent1"/>
            </a:solidFill>
          </a:ln>
        </p:spPr>
        <p:txBody>
          <a:bodyPr/>
          <a:lstStyle/>
          <a:p>
            <a:r>
              <a:rPr lang="en-US" altLang="en-US" smtClean="0">
                <a:solidFill>
                  <a:schemeClr val="bg1"/>
                </a:solidFill>
                <a:latin typeface="Times New Roman" pitchFamily="18" charset="0"/>
                <a:cs typeface="Times New Roman" pitchFamily="18" charset="0"/>
              </a:rPr>
              <a:t>Madison Speaks</a:t>
            </a:r>
          </a:p>
        </p:txBody>
      </p:sp>
      <p:sp>
        <p:nvSpPr>
          <p:cNvPr id="16386" name="Content Placeholder 2"/>
          <p:cNvSpPr>
            <a:spLocks noGrp="1"/>
          </p:cNvSpPr>
          <p:nvPr>
            <p:ph idx="1"/>
          </p:nvPr>
        </p:nvSpPr>
        <p:spPr>
          <a:xfrm>
            <a:off x="492125" y="1371600"/>
            <a:ext cx="8229600" cy="4754563"/>
          </a:xfrm>
          <a:ln>
            <a:solidFill>
              <a:schemeClr val="accent1"/>
            </a:solidFill>
          </a:ln>
        </p:spPr>
        <p:txBody>
          <a:bodyPr/>
          <a:lstStyle/>
          <a:p>
            <a:pPr marL="457200" indent="-457200">
              <a:buFont typeface="Arial" charset="0"/>
              <a:buAutoNum type="arabicPeriod"/>
            </a:pPr>
            <a:r>
              <a:rPr lang="en-US" altLang="en-US" sz="2000" b="1" i="1" smtClean="0">
                <a:latin typeface="Times New Roman" pitchFamily="18" charset="0"/>
                <a:cs typeface="Times New Roman" pitchFamily="18" charset="0"/>
              </a:rPr>
              <a:t>What are the fundamental differences between Locke &amp; Hobbes ideals on government?</a:t>
            </a:r>
          </a:p>
          <a:p>
            <a:pPr marL="457200" indent="-457200">
              <a:buFont typeface="Arial" charset="0"/>
              <a:buAutoNum type="arabicPeriod"/>
            </a:pPr>
            <a:r>
              <a:rPr lang="en-US" altLang="en-US" sz="2000" b="1" i="1" smtClean="0">
                <a:latin typeface="Times New Roman" pitchFamily="18" charset="0"/>
                <a:cs typeface="Times New Roman" pitchFamily="18" charset="0"/>
              </a:rPr>
              <a:t>What common ideas do they have about government?</a:t>
            </a:r>
          </a:p>
        </p:txBody>
      </p:sp>
      <p:sp>
        <p:nvSpPr>
          <p:cNvPr id="2" name="Rectangle 1"/>
          <p:cNvSpPr/>
          <p:nvPr/>
        </p:nvSpPr>
        <p:spPr>
          <a:xfrm>
            <a:off x="1147763" y="2667000"/>
            <a:ext cx="3200400" cy="3124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rgbClr val="002060"/>
                </a:solidFill>
                <a:latin typeface="Times New Roman" panose="02020603050405020304" pitchFamily="18" charset="0"/>
                <a:cs typeface="Times New Roman" panose="02020603050405020304" pitchFamily="18" charset="0"/>
              </a:rPr>
              <a:t>Locke’s View</a:t>
            </a: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064125" y="2697163"/>
            <a:ext cx="3200400" cy="3124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rgbClr val="002060"/>
                </a:solidFill>
                <a:latin typeface="Times New Roman" panose="02020603050405020304" pitchFamily="18" charset="0"/>
                <a:cs typeface="Times New Roman" panose="02020603050405020304" pitchFamily="18" charset="0"/>
              </a:rPr>
              <a:t>Hobbes’ View</a:t>
            </a: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a:p>
            <a:pPr>
              <a:defRPr/>
            </a:pPr>
            <a:endParaRPr lang="en-US" sz="2000" dirty="0">
              <a:solidFill>
                <a:srgbClr val="002060"/>
              </a:solidFill>
              <a:latin typeface="Times New Roman" panose="02020603050405020304" pitchFamily="18" charset="0"/>
              <a:cs typeface="Times New Roman" panose="02020603050405020304" pitchFamily="18" charset="0"/>
            </a:endParaRPr>
          </a:p>
        </p:txBody>
      </p:sp>
      <p:pic>
        <p:nvPicPr>
          <p:cNvPr id="16389" name="Picture 2"/>
          <p:cNvPicPr>
            <a:picLocks noChangeAspect="1"/>
          </p:cNvPicPr>
          <p:nvPr/>
        </p:nvPicPr>
        <p:blipFill>
          <a:blip r:embed="rId2" cstate="print"/>
          <a:srcRect/>
          <a:stretch>
            <a:fillRect/>
          </a:stretch>
        </p:blipFill>
        <p:spPr bwMode="auto">
          <a:xfrm>
            <a:off x="7707313" y="3381375"/>
            <a:ext cx="1143000" cy="1524000"/>
          </a:xfrm>
          <a:prstGeom prst="rect">
            <a:avLst/>
          </a:prstGeom>
          <a:noFill/>
          <a:ln w="9525">
            <a:noFill/>
            <a:miter lim="800000"/>
            <a:headEnd/>
            <a:tailEnd/>
          </a:ln>
        </p:spPr>
      </p:pic>
      <p:pic>
        <p:nvPicPr>
          <p:cNvPr id="16390" name="Picture 6"/>
          <p:cNvPicPr>
            <a:picLocks noChangeAspect="1"/>
          </p:cNvPicPr>
          <p:nvPr/>
        </p:nvPicPr>
        <p:blipFill>
          <a:blip r:embed="rId3" cstate="print"/>
          <a:srcRect/>
          <a:stretch>
            <a:fillRect/>
          </a:stretch>
        </p:blipFill>
        <p:spPr bwMode="auto">
          <a:xfrm>
            <a:off x="263525" y="3381375"/>
            <a:ext cx="1196975" cy="1600200"/>
          </a:xfrm>
          <a:prstGeom prst="rect">
            <a:avLst/>
          </a:prstGeom>
          <a:noFill/>
          <a:ln w="9525">
            <a:noFill/>
            <a:miter lim="800000"/>
            <a:headEnd/>
            <a:tailEnd/>
          </a:ln>
        </p:spPr>
      </p:pic>
      <p:sp>
        <p:nvSpPr>
          <p:cNvPr id="3" name="Rectangle 2"/>
          <p:cNvSpPr/>
          <p:nvPr/>
        </p:nvSpPr>
        <p:spPr>
          <a:xfrm>
            <a:off x="3048000" y="3886200"/>
            <a:ext cx="3200400" cy="2544763"/>
          </a:xfrm>
          <a:prstGeom prst="rect">
            <a:avLst/>
          </a:prstGeom>
          <a:solidFill>
            <a:srgbClr val="00206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latin typeface="Times New Roman" panose="02020603050405020304" pitchFamily="18" charset="0"/>
                <a:cs typeface="Times New Roman" panose="02020603050405020304" pitchFamily="18" charset="0"/>
              </a:rPr>
              <a:t>We Agree</a:t>
            </a:r>
          </a:p>
          <a:p>
            <a:pPr>
              <a:defRPr/>
            </a:pPr>
            <a:endParaRPr lang="en-US" dirty="0">
              <a:latin typeface="Times New Roman" panose="02020603050405020304" pitchFamily="18" charset="0"/>
              <a:cs typeface="Times New Roman" panose="02020603050405020304" pitchFamily="18" charset="0"/>
            </a:endParaRPr>
          </a:p>
          <a:p>
            <a:pPr>
              <a:defRPr/>
            </a:pPr>
            <a:endParaRPr lang="en-US" dirty="0">
              <a:latin typeface="Times New Roman" panose="02020603050405020304" pitchFamily="18" charset="0"/>
              <a:cs typeface="Times New Roman" panose="02020603050405020304" pitchFamily="18" charset="0"/>
            </a:endParaRPr>
          </a:p>
          <a:p>
            <a:pPr>
              <a:defRPr/>
            </a:pPr>
            <a:endParaRPr lang="en-US" dirty="0">
              <a:latin typeface="Times New Roman" panose="02020603050405020304" pitchFamily="18" charset="0"/>
              <a:cs typeface="Times New Roman" panose="02020603050405020304" pitchFamily="18" charset="0"/>
            </a:endParaRPr>
          </a:p>
          <a:p>
            <a:pPr>
              <a:defRPr/>
            </a:pPr>
            <a:endParaRPr lang="en-US" dirty="0">
              <a:latin typeface="Times New Roman" panose="02020603050405020304" pitchFamily="18" charset="0"/>
              <a:cs typeface="Times New Roman" panose="02020603050405020304" pitchFamily="18" charset="0"/>
            </a:endParaRPr>
          </a:p>
          <a:p>
            <a:pPr>
              <a:defRPr/>
            </a:pPr>
            <a:endParaRPr lang="en-US" dirty="0">
              <a:latin typeface="Times New Roman" panose="02020603050405020304" pitchFamily="18" charset="0"/>
              <a:cs typeface="Times New Roman" panose="02020603050405020304" pitchFamily="18" charset="0"/>
            </a:endParaRPr>
          </a:p>
          <a:p>
            <a:pPr>
              <a:defRPr/>
            </a:pPr>
            <a:endParaRPr lang="en-US" dirty="0">
              <a:latin typeface="Times New Roman" panose="02020603050405020304" pitchFamily="18" charset="0"/>
              <a:cs typeface="Times New Roman" panose="02020603050405020304" pitchFamily="18" charset="0"/>
            </a:endParaRPr>
          </a:p>
          <a:p>
            <a:pPr>
              <a:defRPr/>
            </a:pPr>
            <a:endParaRPr lang="en-US" dirty="0">
              <a:latin typeface="Times New Roman" panose="02020603050405020304" pitchFamily="18" charset="0"/>
              <a:cs typeface="Times New Roman" panose="02020603050405020304" pitchFamily="18" charset="0"/>
            </a:endParaRPr>
          </a:p>
          <a:p>
            <a:pPr>
              <a:defRPr/>
            </a:pPr>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6"/>
          <p:cNvSpPr>
            <a:spLocks noGrp="1"/>
          </p:cNvSpPr>
          <p:nvPr>
            <p:ph type="title"/>
          </p:nvPr>
        </p:nvSpPr>
        <p:spPr>
          <a:xfrm>
            <a:off x="457200" y="274638"/>
            <a:ext cx="8229600" cy="938212"/>
          </a:xfrm>
          <a:solidFill>
            <a:schemeClr val="accent2"/>
          </a:solidFill>
          <a:ln>
            <a:solidFill>
              <a:schemeClr val="accent1"/>
            </a:solidFill>
          </a:ln>
        </p:spPr>
        <p:txBody>
          <a:bodyPr/>
          <a:lstStyle/>
          <a:p>
            <a:r>
              <a:rPr lang="en-US" altLang="en-US" b="1" smtClean="0">
                <a:solidFill>
                  <a:schemeClr val="bg1"/>
                </a:solidFill>
                <a:latin typeface="Baskerville Old Face" pitchFamily="18" charset="0"/>
                <a:cs typeface="Times New Roman" pitchFamily="18" charset="0"/>
              </a:rPr>
              <a:t>Republicanism</a:t>
            </a:r>
          </a:p>
        </p:txBody>
      </p:sp>
      <p:pic>
        <p:nvPicPr>
          <p:cNvPr id="46082" name="Picture 2"/>
          <p:cNvPicPr>
            <a:picLocks noChangeAspect="1" noChangeArrowheads="1"/>
          </p:cNvPicPr>
          <p:nvPr/>
        </p:nvPicPr>
        <p:blipFill>
          <a:blip r:embed="rId2" cstate="print"/>
          <a:srcRect/>
          <a:stretch>
            <a:fillRect/>
          </a:stretch>
        </p:blipFill>
        <p:spPr bwMode="auto">
          <a:xfrm>
            <a:off x="6473825" y="1641475"/>
            <a:ext cx="2057400" cy="2057400"/>
          </a:xfrm>
          <a:prstGeom prst="rect">
            <a:avLst/>
          </a:prstGeom>
          <a:noFill/>
          <a:ln w="9525">
            <a:solidFill>
              <a:srgbClr val="FF0000"/>
            </a:solidFill>
            <a:miter lim="800000"/>
            <a:headEnd/>
            <a:tailEnd/>
          </a:ln>
        </p:spPr>
      </p:pic>
      <p:pic>
        <p:nvPicPr>
          <p:cNvPr id="46083" name="Picture 4" descr="https://sp.yimg.com/ib/th?id=JN.rhy1IhOmk2CCKYZWLym8PA&amp;pid=15.1&amp;P=0&amp;w=300&amp;h=300"/>
          <p:cNvPicPr>
            <a:picLocks noChangeAspect="1" noChangeArrowheads="1"/>
          </p:cNvPicPr>
          <p:nvPr/>
        </p:nvPicPr>
        <p:blipFill>
          <a:blip r:embed="rId3" cstate="print"/>
          <a:srcRect/>
          <a:stretch>
            <a:fillRect/>
          </a:stretch>
        </p:blipFill>
        <p:spPr bwMode="auto">
          <a:xfrm>
            <a:off x="704850" y="1576388"/>
            <a:ext cx="2057400" cy="2057400"/>
          </a:xfrm>
          <a:prstGeom prst="rect">
            <a:avLst/>
          </a:prstGeom>
          <a:noFill/>
          <a:ln w="9525">
            <a:solidFill>
              <a:srgbClr val="000000"/>
            </a:solidFill>
            <a:miter lim="800000"/>
            <a:headEnd/>
            <a:tailEnd/>
          </a:ln>
        </p:spPr>
      </p:pic>
      <p:sp>
        <p:nvSpPr>
          <p:cNvPr id="46084" name="TextBox 1"/>
          <p:cNvSpPr txBox="1">
            <a:spLocks noChangeArrowheads="1"/>
          </p:cNvSpPr>
          <p:nvPr/>
        </p:nvSpPr>
        <p:spPr bwMode="auto">
          <a:xfrm>
            <a:off x="2616200" y="1344613"/>
            <a:ext cx="4038600" cy="523875"/>
          </a:xfrm>
          <a:prstGeom prst="rect">
            <a:avLst/>
          </a:prstGeom>
          <a:solidFill>
            <a:schemeClr val="bg1"/>
          </a:solidFill>
          <a:ln w="9525">
            <a:solidFill>
              <a:srgbClr val="002060"/>
            </a:solidFill>
            <a:miter lim="800000"/>
            <a:headEnd/>
            <a:tailEnd/>
          </a:ln>
        </p:spPr>
        <p:txBody>
          <a:bodyPr>
            <a:spAutoFit/>
          </a:bodyPr>
          <a:lstStyle/>
          <a:p>
            <a:pPr algn="ctr"/>
            <a:r>
              <a:rPr lang="en-US" altLang="en-US" sz="2800" b="1">
                <a:solidFill>
                  <a:srgbClr val="002060"/>
                </a:solidFill>
                <a:latin typeface="Times New Roman" pitchFamily="18" charset="0"/>
                <a:cs typeface="Times New Roman" pitchFamily="18" charset="0"/>
              </a:rPr>
              <a:t>The Great Compromise</a:t>
            </a:r>
          </a:p>
        </p:txBody>
      </p:sp>
      <p:sp>
        <p:nvSpPr>
          <p:cNvPr id="46085" name="TextBox 10"/>
          <p:cNvSpPr txBox="1">
            <a:spLocks noChangeArrowheads="1"/>
          </p:cNvSpPr>
          <p:nvPr/>
        </p:nvSpPr>
        <p:spPr bwMode="auto">
          <a:xfrm>
            <a:off x="3209925" y="2000250"/>
            <a:ext cx="2819400" cy="400050"/>
          </a:xfrm>
          <a:prstGeom prst="rect">
            <a:avLst/>
          </a:prstGeom>
          <a:solidFill>
            <a:schemeClr val="accent1"/>
          </a:solidFill>
          <a:ln w="9525">
            <a:noFill/>
            <a:miter lim="800000"/>
            <a:headEnd/>
            <a:tailEnd/>
          </a:ln>
        </p:spPr>
        <p:txBody>
          <a:bodyPr>
            <a:spAutoFit/>
          </a:bodyPr>
          <a:lstStyle/>
          <a:p>
            <a:pPr algn="ctr"/>
            <a:r>
              <a:rPr lang="en-US" altLang="en-US" sz="2000" b="1">
                <a:solidFill>
                  <a:schemeClr val="bg1"/>
                </a:solidFill>
                <a:latin typeface="Times New Roman" pitchFamily="18" charset="0"/>
                <a:cs typeface="Times New Roman" pitchFamily="18" charset="0"/>
              </a:rPr>
              <a:t>Bicameral Legislature</a:t>
            </a:r>
          </a:p>
        </p:txBody>
      </p:sp>
      <p:sp>
        <p:nvSpPr>
          <p:cNvPr id="3" name="Arrow: Right 2"/>
          <p:cNvSpPr/>
          <p:nvPr/>
        </p:nvSpPr>
        <p:spPr>
          <a:xfrm rot="1805193">
            <a:off x="5892800" y="2689225"/>
            <a:ext cx="401638" cy="2476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Arrow: Right 12"/>
          <p:cNvSpPr/>
          <p:nvPr/>
        </p:nvSpPr>
        <p:spPr>
          <a:xfrm rot="9308377">
            <a:off x="2889250" y="2628900"/>
            <a:ext cx="398463" cy="279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p:nvPr/>
        </p:nvSpPr>
        <p:spPr>
          <a:xfrm>
            <a:off x="838200" y="4038600"/>
            <a:ext cx="3733800" cy="2524125"/>
          </a:xfrm>
          <a:prstGeom prst="rect">
            <a:avLst/>
          </a:prstGeom>
          <a:solidFill>
            <a:schemeClr val="bg2"/>
          </a:solidFill>
          <a:ln>
            <a:solidFill>
              <a:srgbClr val="FF0000"/>
            </a:solidFill>
          </a:ln>
        </p:spPr>
        <p:txBody>
          <a:bodyPr>
            <a:spAutoFit/>
          </a:bodyPr>
          <a:lstStyle/>
          <a:p>
            <a:pPr>
              <a:defRPr/>
            </a:pPr>
            <a:r>
              <a:rPr lang="en-US" sz="2000" b="1" dirty="0">
                <a:latin typeface="Times New Roman" panose="02020603050405020304" pitchFamily="18" charset="0"/>
                <a:cs typeface="Times New Roman" panose="02020603050405020304" pitchFamily="18" charset="0"/>
              </a:rPr>
              <a:t>House of Representatives</a:t>
            </a:r>
          </a:p>
          <a:p>
            <a:pPr marL="285750" indent="-285750">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Representation by population</a:t>
            </a:r>
          </a:p>
          <a:p>
            <a:pPr marL="285750" indent="-285750">
              <a:buFont typeface="Arial" panose="020B0604020202020204" pitchFamily="34" charset="0"/>
              <a:buChar char="•"/>
              <a:defRPr/>
            </a:pPr>
            <a:r>
              <a:rPr lang="en-US" sz="2000" b="1" dirty="0">
                <a:solidFill>
                  <a:srgbClr val="FFC000"/>
                </a:solidFill>
                <a:latin typeface="Times New Roman" panose="02020603050405020304" pitchFamily="18" charset="0"/>
                <a:cs typeface="Times New Roman" panose="02020603050405020304" pitchFamily="18" charset="0"/>
              </a:rPr>
              <a:t>Reapportionment:</a:t>
            </a:r>
            <a:r>
              <a:rPr lang="en-US" sz="2000" dirty="0">
                <a:latin typeface="Times New Roman" panose="02020603050405020304" pitchFamily="18" charset="0"/>
                <a:cs typeface="Times New Roman" panose="02020603050405020304" pitchFamily="18" charset="0"/>
              </a:rPr>
              <a:t> every 10 years seats are reapportion based on census</a:t>
            </a:r>
          </a:p>
          <a:p>
            <a:pPr marL="285750" indent="-285750">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Only directly elected body of government</a:t>
            </a:r>
          </a:p>
          <a:p>
            <a:pPr marL="285750" indent="-285750">
              <a:buFont typeface="Arial" panose="020B0604020202020204" pitchFamily="34" charset="0"/>
              <a:buChar char="•"/>
              <a:defRPr/>
            </a:pPr>
            <a:endParaRPr lang="en-US" dirty="0">
              <a:latin typeface="Arial" panose="020B0604020202020204" pitchFamily="34" charset="0"/>
            </a:endParaRPr>
          </a:p>
        </p:txBody>
      </p:sp>
      <p:sp>
        <p:nvSpPr>
          <p:cNvPr id="14" name="TextBox 13"/>
          <p:cNvSpPr txBox="1"/>
          <p:nvPr/>
        </p:nvSpPr>
        <p:spPr>
          <a:xfrm>
            <a:off x="4837113" y="4068763"/>
            <a:ext cx="3733800" cy="2554287"/>
          </a:xfrm>
          <a:prstGeom prst="rect">
            <a:avLst/>
          </a:prstGeom>
          <a:solidFill>
            <a:schemeClr val="bg2"/>
          </a:solidFill>
          <a:ln>
            <a:solidFill>
              <a:srgbClr val="FF0000"/>
            </a:solidFill>
          </a:ln>
        </p:spPr>
        <p:txBody>
          <a:bodyPr>
            <a:spAutoFit/>
          </a:bodyPr>
          <a:lstStyle/>
          <a:p>
            <a:pPr>
              <a:defRPr/>
            </a:pPr>
            <a:r>
              <a:rPr lang="en-US" sz="2000" b="1" dirty="0">
                <a:latin typeface="Times New Roman" panose="02020603050405020304" pitchFamily="18" charset="0"/>
                <a:cs typeface="Times New Roman" panose="02020603050405020304" pitchFamily="18" charset="0"/>
              </a:rPr>
              <a:t>Senate</a:t>
            </a:r>
          </a:p>
          <a:p>
            <a:pPr marL="285750" indent="-285750">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Equal representation (2 per state)</a:t>
            </a:r>
          </a:p>
          <a:p>
            <a:pPr marL="285750" indent="-285750">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Higher house</a:t>
            </a:r>
          </a:p>
          <a:p>
            <a:pPr marL="742950" lvl="1" indent="-285750">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6 year terms</a:t>
            </a:r>
          </a:p>
          <a:p>
            <a:pPr marL="742950" lvl="1" indent="-285750">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More special assigned powers</a:t>
            </a:r>
          </a:p>
          <a:p>
            <a:pPr marL="742950" lvl="1" indent="-285750">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Staggered terms</a:t>
            </a:r>
          </a:p>
        </p:txBody>
      </p:sp>
      <p:sp>
        <p:nvSpPr>
          <p:cNvPr id="46090" name="TextBox 5"/>
          <p:cNvSpPr txBox="1">
            <a:spLocks noChangeArrowheads="1"/>
          </p:cNvSpPr>
          <p:nvPr/>
        </p:nvSpPr>
        <p:spPr bwMode="auto">
          <a:xfrm>
            <a:off x="3413125" y="2498725"/>
            <a:ext cx="2444750" cy="1077913"/>
          </a:xfrm>
          <a:prstGeom prst="rect">
            <a:avLst/>
          </a:prstGeom>
          <a:solidFill>
            <a:srgbClr val="FFC000"/>
          </a:solidFill>
          <a:ln w="9525">
            <a:solidFill>
              <a:schemeClr val="tx1"/>
            </a:solidFill>
            <a:miter lim="800000"/>
            <a:headEnd/>
            <a:tailEnd/>
          </a:ln>
        </p:spPr>
        <p:txBody>
          <a:bodyPr>
            <a:spAutoFit/>
          </a:bodyPr>
          <a:lstStyle/>
          <a:p>
            <a:pPr marL="285750" indent="-285750">
              <a:buFont typeface="Arial" charset="0"/>
              <a:buChar char="•"/>
            </a:pPr>
            <a:r>
              <a:rPr lang="en-US" altLang="en-US" sz="1600" b="1">
                <a:latin typeface="Times New Roman" pitchFamily="18" charset="0"/>
                <a:cs typeface="Times New Roman" pitchFamily="18" charset="0"/>
              </a:rPr>
              <a:t>Checks &amp; Balances</a:t>
            </a:r>
          </a:p>
          <a:p>
            <a:pPr marL="285750" indent="-285750">
              <a:buFont typeface="Arial" charset="0"/>
              <a:buChar char="•"/>
            </a:pPr>
            <a:r>
              <a:rPr lang="en-US" altLang="en-US" sz="1600" b="1">
                <a:latin typeface="Times New Roman" pitchFamily="18" charset="0"/>
                <a:cs typeface="Times New Roman" pitchFamily="18" charset="0"/>
              </a:rPr>
              <a:t>Separation of Powers</a:t>
            </a:r>
          </a:p>
          <a:p>
            <a:pPr marL="285750" indent="-285750">
              <a:buFont typeface="Arial" charset="0"/>
              <a:buChar char="•"/>
            </a:pPr>
            <a:r>
              <a:rPr lang="en-US" altLang="en-US" sz="1600" b="1">
                <a:latin typeface="Times New Roman" pitchFamily="18" charset="0"/>
                <a:cs typeface="Times New Roman" pitchFamily="18" charset="0"/>
              </a:rPr>
              <a:t>Block the Tyranny of the Mob</a:t>
            </a:r>
          </a:p>
        </p:txBody>
      </p:sp>
      <p:sp>
        <p:nvSpPr>
          <p:cNvPr id="7" name="Arrow: Down 6"/>
          <p:cNvSpPr/>
          <p:nvPr/>
        </p:nvSpPr>
        <p:spPr>
          <a:xfrm>
            <a:off x="1600200" y="3698875"/>
            <a:ext cx="381000" cy="3397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Arrow: Down 17"/>
          <p:cNvSpPr/>
          <p:nvPr/>
        </p:nvSpPr>
        <p:spPr>
          <a:xfrm>
            <a:off x="7312025" y="3729038"/>
            <a:ext cx="381000" cy="3397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AutoShape 4"/>
          <p:cNvSpPr>
            <a:spLocks noGrp="1" noChangeArrowheads="1"/>
          </p:cNvSpPr>
          <p:nvPr>
            <p:ph type="title"/>
          </p:nvPr>
        </p:nvSpPr>
        <p:spPr>
          <a:xfrm>
            <a:off x="457200" y="274638"/>
            <a:ext cx="8229600" cy="868362"/>
          </a:xfrm>
          <a:solidFill>
            <a:schemeClr val="accent2"/>
          </a:solidFill>
          <a:ln>
            <a:solidFill>
              <a:schemeClr val="tx2"/>
            </a:solidFill>
          </a:ln>
        </p:spPr>
        <p:txBody>
          <a:bodyPr/>
          <a:lstStyle/>
          <a:p>
            <a:pPr eaLnBrk="1" hangingPunct="1"/>
            <a:r>
              <a:rPr lang="en-US" altLang="en-US" smtClean="0">
                <a:solidFill>
                  <a:schemeClr val="bg1"/>
                </a:solidFill>
                <a:latin typeface="Baskerville Old Face" pitchFamily="18" charset="0"/>
              </a:rPr>
              <a:t>Madisonian Model of Government </a:t>
            </a:r>
          </a:p>
        </p:txBody>
      </p:sp>
      <p:sp>
        <p:nvSpPr>
          <p:cNvPr id="18435" name="Rectangle 5"/>
          <p:cNvSpPr>
            <a:spLocks noGrp="1" noChangeArrowheads="1"/>
          </p:cNvSpPr>
          <p:nvPr>
            <p:ph idx="1"/>
          </p:nvPr>
        </p:nvSpPr>
        <p:spPr>
          <a:xfrm>
            <a:off x="228600" y="1295400"/>
            <a:ext cx="8763000" cy="4830763"/>
          </a:xfrm>
          <a:solidFill>
            <a:schemeClr val="bg1"/>
          </a:solidFill>
        </p:spPr>
        <p:txBody>
          <a:bodyPr/>
          <a:lstStyle/>
          <a:p>
            <a:pPr marL="0" indent="0" eaLnBrk="1" hangingPunct="1">
              <a:lnSpc>
                <a:spcPct val="80000"/>
              </a:lnSpc>
              <a:buFont typeface="Arial" charset="0"/>
              <a:buNone/>
              <a:defRPr/>
            </a:pPr>
            <a:r>
              <a:rPr lang="en-US" sz="2000" dirty="0">
                <a:latin typeface="Times New Roman" panose="02020603050405020304" pitchFamily="18" charset="0"/>
                <a:cs typeface="Times New Roman" panose="02020603050405020304" pitchFamily="18" charset="0"/>
              </a:rPr>
              <a:t>“But the most common and durable source of factions has been the various and unequal distribution of property. Those who hold and those who are without property have ever formed distinct interests in society.”  </a:t>
            </a:r>
          </a:p>
          <a:p>
            <a:pPr marL="0" indent="0" eaLnBrk="1" hangingPunct="1">
              <a:lnSpc>
                <a:spcPct val="80000"/>
              </a:lnSpc>
              <a:buFont typeface="Arial" charset="0"/>
              <a:buNone/>
              <a:defRPr/>
            </a:pPr>
            <a:r>
              <a:rPr lang="en-US" sz="2000" dirty="0">
                <a:latin typeface="Times New Roman" panose="02020603050405020304" pitchFamily="18" charset="0"/>
                <a:cs typeface="Times New Roman" panose="02020603050405020304" pitchFamily="18" charset="0"/>
              </a:rPr>
              <a:t>	- </a:t>
            </a:r>
            <a:r>
              <a:rPr lang="en-US" sz="2000" b="1" dirty="0">
                <a:latin typeface="Times New Roman" panose="02020603050405020304" pitchFamily="18" charset="0"/>
                <a:cs typeface="Times New Roman" panose="02020603050405020304" pitchFamily="18" charset="0"/>
              </a:rPr>
              <a:t>James Madison, Federalist 10</a:t>
            </a:r>
            <a:endParaRPr lang="en-US" altLang="en-US" sz="2000" b="1" dirty="0">
              <a:latin typeface="Times New Roman" pitchFamily="18" charset="0"/>
              <a:cs typeface="Times New Roman" pitchFamily="18" charset="0"/>
            </a:endParaRPr>
          </a:p>
          <a:p>
            <a:pPr eaLnBrk="1" hangingPunct="1">
              <a:lnSpc>
                <a:spcPct val="80000"/>
              </a:lnSpc>
              <a:defRPr/>
            </a:pPr>
            <a:endParaRPr lang="en-US" altLang="en-US" sz="2000" dirty="0">
              <a:latin typeface="Times New Roman" pitchFamily="18" charset="0"/>
              <a:cs typeface="Times New Roman" pitchFamily="18" charset="0"/>
            </a:endParaRPr>
          </a:p>
          <a:p>
            <a:pPr eaLnBrk="1" hangingPunct="1">
              <a:lnSpc>
                <a:spcPct val="80000"/>
              </a:lnSpc>
              <a:defRPr/>
            </a:pPr>
            <a:endParaRPr lang="en-US" altLang="en-US" sz="2000" dirty="0">
              <a:latin typeface="Times New Roman" pitchFamily="18" charset="0"/>
              <a:cs typeface="Times New Roman" pitchFamily="18" charset="0"/>
            </a:endParaRPr>
          </a:p>
          <a:p>
            <a:pPr marL="0" indent="0" eaLnBrk="1" hangingPunct="1">
              <a:buFont typeface="Arial" charset="0"/>
              <a:buNone/>
              <a:defRPr/>
            </a:pPr>
            <a:endParaRPr lang="en-US" altLang="en-US" sz="2000" dirty="0">
              <a:latin typeface="Times New Roman" pitchFamily="18" charset="0"/>
              <a:cs typeface="Times New Roman" pitchFamily="18" charset="0"/>
            </a:endParaRPr>
          </a:p>
        </p:txBody>
      </p:sp>
      <p:pic>
        <p:nvPicPr>
          <p:cNvPr id="47107" name="Picture 6"/>
          <p:cNvPicPr>
            <a:picLocks noChangeAspect="1" noChangeArrowheads="1"/>
          </p:cNvPicPr>
          <p:nvPr/>
        </p:nvPicPr>
        <p:blipFill>
          <a:blip r:embed="rId2" cstate="print"/>
          <a:srcRect/>
          <a:stretch>
            <a:fillRect/>
          </a:stretch>
        </p:blipFill>
        <p:spPr bwMode="auto">
          <a:xfrm>
            <a:off x="6248400" y="1828800"/>
            <a:ext cx="2370138" cy="1333500"/>
          </a:xfrm>
          <a:prstGeom prst="rect">
            <a:avLst/>
          </a:prstGeom>
          <a:noFill/>
          <a:ln w="9525">
            <a:solidFill>
              <a:schemeClr val="tx1"/>
            </a:solidFill>
            <a:miter lim="800000"/>
            <a:headEnd/>
            <a:tailEnd/>
          </a:ln>
        </p:spPr>
      </p:pic>
      <p:sp>
        <p:nvSpPr>
          <p:cNvPr id="2" name="Rectangle 1"/>
          <p:cNvSpPr/>
          <p:nvPr/>
        </p:nvSpPr>
        <p:spPr>
          <a:xfrm>
            <a:off x="1295400" y="2819400"/>
            <a:ext cx="4884738" cy="533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solidFill>
                <a:latin typeface="Times New Roman" panose="02020603050405020304" pitchFamily="18" charset="0"/>
                <a:cs typeface="Times New Roman" panose="02020603050405020304" pitchFamily="18" charset="0"/>
              </a:rPr>
              <a:t>Madison Model of Government</a:t>
            </a:r>
          </a:p>
        </p:txBody>
      </p:sp>
      <p:sp>
        <p:nvSpPr>
          <p:cNvPr id="3" name="Rounded Rectangle 2"/>
          <p:cNvSpPr/>
          <p:nvPr/>
        </p:nvSpPr>
        <p:spPr>
          <a:xfrm>
            <a:off x="457200" y="3657600"/>
            <a:ext cx="2209800" cy="27432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Checks &amp; Balances – </a:t>
            </a:r>
            <a:r>
              <a:rPr lang="en-US" sz="2400" dirty="0">
                <a:solidFill>
                  <a:schemeClr val="bg1"/>
                </a:solidFill>
                <a:latin typeface="Times New Roman" panose="02020603050405020304" pitchFamily="18" charset="0"/>
                <a:cs typeface="Times New Roman" panose="02020603050405020304" pitchFamily="18" charset="0"/>
              </a:rPr>
              <a:t>Prevent government from abusing power</a:t>
            </a:r>
          </a:p>
        </p:txBody>
      </p:sp>
      <p:sp>
        <p:nvSpPr>
          <p:cNvPr id="9" name="Rounded Rectangle 8"/>
          <p:cNvSpPr/>
          <p:nvPr/>
        </p:nvSpPr>
        <p:spPr>
          <a:xfrm>
            <a:off x="2765425" y="3671888"/>
            <a:ext cx="2416175" cy="272891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Separation of Powers – </a:t>
            </a:r>
            <a:r>
              <a:rPr lang="en-US" sz="2400" dirty="0">
                <a:solidFill>
                  <a:schemeClr val="bg1"/>
                </a:solidFill>
                <a:latin typeface="Times New Roman" panose="02020603050405020304" pitchFamily="18" charset="0"/>
                <a:cs typeface="Times New Roman" panose="02020603050405020304" pitchFamily="18" charset="0"/>
              </a:rPr>
              <a:t>To empower government to govern while preventing tyranny</a:t>
            </a:r>
          </a:p>
        </p:txBody>
      </p:sp>
      <p:sp>
        <p:nvSpPr>
          <p:cNvPr id="10" name="Rounded Rectangle 9"/>
          <p:cNvSpPr/>
          <p:nvPr/>
        </p:nvSpPr>
        <p:spPr>
          <a:xfrm>
            <a:off x="5287963" y="3633788"/>
            <a:ext cx="2560637" cy="27305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bg1"/>
                </a:solidFill>
                <a:latin typeface="Times New Roman" panose="02020603050405020304" pitchFamily="18" charset="0"/>
                <a:cs typeface="Times New Roman" panose="02020603050405020304" pitchFamily="18" charset="0"/>
              </a:rPr>
              <a:t>Prevent the Tyranny of the Mob – </a:t>
            </a:r>
            <a:r>
              <a:rPr lang="en-US" sz="2400" dirty="0">
                <a:solidFill>
                  <a:schemeClr val="bg1"/>
                </a:solidFill>
                <a:latin typeface="Times New Roman" panose="02020603050405020304" pitchFamily="18" charset="0"/>
                <a:cs typeface="Times New Roman" panose="02020603050405020304" pitchFamily="18" charset="0"/>
              </a:rPr>
              <a:t>to ensure government doesn’t deny the rights of the minority</a:t>
            </a:r>
          </a:p>
        </p:txBody>
      </p:sp>
      <p:sp>
        <p:nvSpPr>
          <p:cNvPr id="4" name="Down Arrow 3"/>
          <p:cNvSpPr/>
          <p:nvPr/>
        </p:nvSpPr>
        <p:spPr>
          <a:xfrm>
            <a:off x="1539875" y="3367088"/>
            <a:ext cx="419100" cy="304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Down Arrow 11"/>
          <p:cNvSpPr/>
          <p:nvPr/>
        </p:nvSpPr>
        <p:spPr>
          <a:xfrm>
            <a:off x="3638550" y="3355975"/>
            <a:ext cx="342900" cy="304800"/>
          </a:xfrm>
          <a:prstGeom prst="downArrow">
            <a:avLst>
              <a:gd name="adj1" fmla="val 77273"/>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Down Arrow 12"/>
          <p:cNvSpPr/>
          <p:nvPr/>
        </p:nvSpPr>
        <p:spPr>
          <a:xfrm>
            <a:off x="5638800" y="3367088"/>
            <a:ext cx="419100" cy="304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6"/>
          <p:cNvSpPr>
            <a:spLocks noGrp="1"/>
          </p:cNvSpPr>
          <p:nvPr>
            <p:ph type="title"/>
          </p:nvPr>
        </p:nvSpPr>
        <p:spPr>
          <a:xfrm>
            <a:off x="457200" y="274638"/>
            <a:ext cx="8229600" cy="865187"/>
          </a:xfrm>
          <a:solidFill>
            <a:schemeClr val="accent2"/>
          </a:solidFill>
          <a:ln>
            <a:solidFill>
              <a:schemeClr val="accent1"/>
            </a:solidFill>
          </a:ln>
        </p:spPr>
        <p:txBody>
          <a:bodyPr/>
          <a:lstStyle/>
          <a:p>
            <a:r>
              <a:rPr lang="en-US" altLang="en-US" b="1" smtClean="0">
                <a:solidFill>
                  <a:schemeClr val="bg1"/>
                </a:solidFill>
                <a:latin typeface="Baskerville Old Face" pitchFamily="18" charset="0"/>
                <a:cs typeface="Times New Roman" pitchFamily="18" charset="0"/>
              </a:rPr>
              <a:t>A Government of Compromise</a:t>
            </a:r>
          </a:p>
        </p:txBody>
      </p:sp>
      <p:sp>
        <p:nvSpPr>
          <p:cNvPr id="48130" name="Content Placeholder 7"/>
          <p:cNvSpPr>
            <a:spLocks noGrp="1"/>
          </p:cNvSpPr>
          <p:nvPr>
            <p:ph idx="1"/>
          </p:nvPr>
        </p:nvSpPr>
        <p:spPr>
          <a:xfrm>
            <a:off x="457200" y="1295400"/>
            <a:ext cx="8229600" cy="4830763"/>
          </a:xfrm>
        </p:spPr>
        <p:txBody>
          <a:bodyPr/>
          <a:lstStyle/>
          <a:p>
            <a:pPr marL="0" indent="0">
              <a:buFont typeface="Arial" charset="0"/>
              <a:buNone/>
            </a:pPr>
            <a:r>
              <a:rPr lang="en-US" altLang="en-US" sz="2400" b="1" smtClean="0">
                <a:solidFill>
                  <a:srgbClr val="002060"/>
                </a:solidFill>
                <a:latin typeface="Times New Roman" pitchFamily="18" charset="0"/>
                <a:cs typeface="Times New Roman" pitchFamily="18" charset="0"/>
              </a:rPr>
              <a:t>Issues:</a:t>
            </a:r>
            <a:r>
              <a:rPr lang="en-US" altLang="en-US" sz="2400" smtClean="0">
                <a:latin typeface="Times New Roman" pitchFamily="18" charset="0"/>
                <a:cs typeface="Times New Roman" pitchFamily="18" charset="0"/>
              </a:rPr>
              <a:t> representation, sectionalism, trade, &amp; voting – distrust of the masses</a:t>
            </a:r>
          </a:p>
        </p:txBody>
      </p:sp>
      <p:pic>
        <p:nvPicPr>
          <p:cNvPr id="48131" name="Picture 1"/>
          <p:cNvPicPr>
            <a:picLocks noChangeAspect="1" noChangeArrowheads="1"/>
          </p:cNvPicPr>
          <p:nvPr/>
        </p:nvPicPr>
        <p:blipFill>
          <a:blip r:embed="rId2" cstate="print"/>
          <a:srcRect/>
          <a:stretch>
            <a:fillRect/>
          </a:stretch>
        </p:blipFill>
        <p:spPr bwMode="auto">
          <a:xfrm>
            <a:off x="2438400" y="1752600"/>
            <a:ext cx="6121400" cy="2438400"/>
          </a:xfrm>
          <a:prstGeom prst="rect">
            <a:avLst/>
          </a:prstGeom>
          <a:noFill/>
          <a:ln w="9525">
            <a:noFill/>
            <a:miter lim="800000"/>
            <a:headEnd/>
            <a:tailEnd/>
          </a:ln>
        </p:spPr>
      </p:pic>
      <p:sp>
        <p:nvSpPr>
          <p:cNvPr id="3" name="Rectangle 2"/>
          <p:cNvSpPr/>
          <p:nvPr/>
        </p:nvSpPr>
        <p:spPr>
          <a:xfrm>
            <a:off x="2057400" y="4346575"/>
            <a:ext cx="5410200" cy="5334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pitchFamily="2" charset="0"/>
              </a:rPr>
              <a:t>Constitutional Compromises</a:t>
            </a:r>
          </a:p>
        </p:txBody>
      </p:sp>
      <p:sp>
        <p:nvSpPr>
          <p:cNvPr id="7" name="Rectangle 6"/>
          <p:cNvSpPr/>
          <p:nvPr/>
        </p:nvSpPr>
        <p:spPr>
          <a:xfrm>
            <a:off x="152400" y="5035550"/>
            <a:ext cx="2832100" cy="1547813"/>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latin typeface="Times" pitchFamily="2" charset="0"/>
              </a:rPr>
              <a:t>3/5</a:t>
            </a:r>
            <a:r>
              <a:rPr lang="en-US" sz="2400" b="1" baseline="30000" dirty="0">
                <a:latin typeface="Times" pitchFamily="2" charset="0"/>
              </a:rPr>
              <a:t>th</a:t>
            </a:r>
            <a:r>
              <a:rPr lang="en-US" sz="2400" b="1" dirty="0">
                <a:latin typeface="Times" pitchFamily="2" charset="0"/>
              </a:rPr>
              <a:t> Compromise </a:t>
            </a:r>
            <a:r>
              <a:rPr lang="en-US" sz="2400" dirty="0">
                <a:latin typeface="Times" pitchFamily="2" charset="0"/>
              </a:rPr>
              <a:t>– representation &amp; sectional differences</a:t>
            </a:r>
          </a:p>
        </p:txBody>
      </p:sp>
      <p:sp>
        <p:nvSpPr>
          <p:cNvPr id="9" name="Rectangle 8"/>
          <p:cNvSpPr/>
          <p:nvPr/>
        </p:nvSpPr>
        <p:spPr>
          <a:xfrm>
            <a:off x="3079750" y="5035550"/>
            <a:ext cx="2832100" cy="1547813"/>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latin typeface="Times" pitchFamily="2" charset="0"/>
              </a:rPr>
              <a:t>Commerce Compromise </a:t>
            </a:r>
            <a:r>
              <a:rPr lang="en-US" sz="2400" dirty="0">
                <a:latin typeface="Times" pitchFamily="2" charset="0"/>
              </a:rPr>
              <a:t>– trade &amp; sectional differences</a:t>
            </a:r>
          </a:p>
        </p:txBody>
      </p:sp>
      <p:sp>
        <p:nvSpPr>
          <p:cNvPr id="10" name="Rectangle 9"/>
          <p:cNvSpPr/>
          <p:nvPr/>
        </p:nvSpPr>
        <p:spPr>
          <a:xfrm>
            <a:off x="6007100" y="5035550"/>
            <a:ext cx="2832100" cy="1547813"/>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latin typeface="Times" pitchFamily="2" charset="0"/>
              </a:rPr>
              <a:t>Electoral Compromise </a:t>
            </a:r>
            <a:r>
              <a:rPr lang="en-US" sz="2400" dirty="0">
                <a:latin typeface="Times" pitchFamily="2" charset="0"/>
              </a:rPr>
              <a:t>– representation &amp; voting</a:t>
            </a:r>
          </a:p>
        </p:txBody>
      </p:sp>
      <p:sp>
        <p:nvSpPr>
          <p:cNvPr id="4" name="Down Arrow 3"/>
          <p:cNvSpPr/>
          <p:nvPr/>
        </p:nvSpPr>
        <p:spPr>
          <a:xfrm>
            <a:off x="2286000" y="4800600"/>
            <a:ext cx="457200" cy="3810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Down Arrow 10"/>
          <p:cNvSpPr/>
          <p:nvPr/>
        </p:nvSpPr>
        <p:spPr>
          <a:xfrm>
            <a:off x="4495800" y="4800600"/>
            <a:ext cx="457200" cy="3810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Down Arrow 11"/>
          <p:cNvSpPr/>
          <p:nvPr/>
        </p:nvSpPr>
        <p:spPr>
          <a:xfrm>
            <a:off x="6858000" y="4800600"/>
            <a:ext cx="457200" cy="38100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Callout 4"/>
          <p:cNvSpPr/>
          <p:nvPr/>
        </p:nvSpPr>
        <p:spPr>
          <a:xfrm>
            <a:off x="3276600" y="2286000"/>
            <a:ext cx="1447800" cy="457200"/>
          </a:xfrm>
          <a:prstGeom prst="wedgeEllipseCallout">
            <a:avLst>
              <a:gd name="adj1" fmla="val -22587"/>
              <a:gd name="adj2" fmla="val 875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latin typeface="Times" pitchFamily="2" charset="0"/>
              </a:rPr>
              <a:t>Regulating trade</a:t>
            </a:r>
          </a:p>
        </p:txBody>
      </p:sp>
      <p:sp>
        <p:nvSpPr>
          <p:cNvPr id="14" name="Oval Callout 13"/>
          <p:cNvSpPr/>
          <p:nvPr/>
        </p:nvSpPr>
        <p:spPr>
          <a:xfrm>
            <a:off x="5410200" y="2170113"/>
            <a:ext cx="1676400" cy="457200"/>
          </a:xfrm>
          <a:prstGeom prst="wedgeEllipseCallout">
            <a:avLst>
              <a:gd name="adj1" fmla="val -22587"/>
              <a:gd name="adj2" fmla="val 875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latin typeface="Times" pitchFamily="2" charset="0"/>
              </a:rPr>
              <a:t>Fair representation</a:t>
            </a:r>
          </a:p>
        </p:txBody>
      </p:sp>
      <p:sp>
        <p:nvSpPr>
          <p:cNvPr id="15" name="Oval Callout 14"/>
          <p:cNvSpPr/>
          <p:nvPr/>
        </p:nvSpPr>
        <p:spPr>
          <a:xfrm>
            <a:off x="7188200" y="2244725"/>
            <a:ext cx="1447800" cy="457200"/>
          </a:xfrm>
          <a:prstGeom prst="wedgeEllipseCallout">
            <a:avLst>
              <a:gd name="adj1" fmla="val -22587"/>
              <a:gd name="adj2" fmla="val 875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latin typeface="Times" pitchFamily="2" charset="0"/>
              </a:rPr>
              <a:t>Voice of the people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457200" y="304800"/>
            <a:ext cx="8229600" cy="868363"/>
          </a:xfrm>
          <a:solidFill>
            <a:schemeClr val="accent2"/>
          </a:solidFill>
          <a:ln>
            <a:solidFill>
              <a:schemeClr val="accent1"/>
            </a:solidFill>
          </a:ln>
        </p:spPr>
        <p:txBody>
          <a:bodyPr/>
          <a:lstStyle/>
          <a:p>
            <a:pPr eaLnBrk="1" hangingPunct="1"/>
            <a:r>
              <a:rPr lang="en-US" altLang="en-US" b="1" smtClean="0">
                <a:solidFill>
                  <a:schemeClr val="bg1"/>
                </a:solidFill>
                <a:latin typeface="Baskerville Old Face" pitchFamily="18" charset="0"/>
                <a:cs typeface="Times New Roman" pitchFamily="18" charset="0"/>
              </a:rPr>
              <a:t>Contrasting Government’s</a:t>
            </a:r>
          </a:p>
        </p:txBody>
      </p:sp>
      <p:pic>
        <p:nvPicPr>
          <p:cNvPr id="49154" name="Content Placeholder 2"/>
          <p:cNvPicPr>
            <a:picLocks noGrp="1" noChangeAspect="1"/>
          </p:cNvPicPr>
          <p:nvPr>
            <p:ph idx="1"/>
          </p:nvPr>
        </p:nvPicPr>
        <p:blipFill>
          <a:blip r:embed="rId2" cstate="print"/>
          <a:srcRect/>
          <a:stretch>
            <a:fillRect/>
          </a:stretch>
        </p:blipFill>
        <p:spPr>
          <a:xfrm>
            <a:off x="327025" y="2286000"/>
            <a:ext cx="1790700" cy="3886200"/>
          </a:xfrm>
          <a:solidFill>
            <a:schemeClr val="bg1"/>
          </a:solidFill>
          <a:ln>
            <a:solidFill>
              <a:schemeClr val="tx1"/>
            </a:solidFill>
          </a:ln>
        </p:spPr>
      </p:pic>
      <p:pic>
        <p:nvPicPr>
          <p:cNvPr id="49155" name="Picture 3"/>
          <p:cNvPicPr>
            <a:picLocks noChangeAspect="1" noChangeArrowheads="1"/>
          </p:cNvPicPr>
          <p:nvPr/>
        </p:nvPicPr>
        <p:blipFill>
          <a:blip r:embed="rId3" cstate="print"/>
          <a:srcRect/>
          <a:stretch>
            <a:fillRect/>
          </a:stretch>
        </p:blipFill>
        <p:spPr bwMode="auto">
          <a:xfrm>
            <a:off x="6965950" y="2286000"/>
            <a:ext cx="1790700" cy="3886200"/>
          </a:xfrm>
          <a:prstGeom prst="rect">
            <a:avLst/>
          </a:prstGeom>
          <a:noFill/>
          <a:ln w="9525">
            <a:noFill/>
            <a:miter lim="800000"/>
            <a:headEnd/>
            <a:tailEnd/>
          </a:ln>
        </p:spPr>
      </p:pic>
      <p:sp>
        <p:nvSpPr>
          <p:cNvPr id="5" name="Rectangle 4"/>
          <p:cNvSpPr/>
          <p:nvPr/>
        </p:nvSpPr>
        <p:spPr>
          <a:xfrm>
            <a:off x="228600" y="1295400"/>
            <a:ext cx="8588375" cy="6858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solidFill>
                <a:latin typeface="Times" pitchFamily="2" charset="0"/>
              </a:rPr>
              <a:t>The U.S. Constitution was the repair for the Articles of Confederation </a:t>
            </a:r>
          </a:p>
        </p:txBody>
      </p:sp>
      <p:sp>
        <p:nvSpPr>
          <p:cNvPr id="6" name="Rectangle 5"/>
          <p:cNvSpPr/>
          <p:nvPr/>
        </p:nvSpPr>
        <p:spPr>
          <a:xfrm>
            <a:off x="2667000" y="2286000"/>
            <a:ext cx="3733800" cy="6096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pitchFamily="2" charset="0"/>
              </a:rPr>
              <a:t>Structure of Government</a:t>
            </a:r>
          </a:p>
        </p:txBody>
      </p:sp>
      <p:sp>
        <p:nvSpPr>
          <p:cNvPr id="10" name="Rectangle 9"/>
          <p:cNvSpPr/>
          <p:nvPr/>
        </p:nvSpPr>
        <p:spPr>
          <a:xfrm>
            <a:off x="2674938" y="3124200"/>
            <a:ext cx="3733800" cy="6096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pitchFamily="2" charset="0"/>
              </a:rPr>
              <a:t>Representation</a:t>
            </a:r>
          </a:p>
        </p:txBody>
      </p:sp>
      <p:sp>
        <p:nvSpPr>
          <p:cNvPr id="11" name="Rectangle 10"/>
          <p:cNvSpPr/>
          <p:nvPr/>
        </p:nvSpPr>
        <p:spPr>
          <a:xfrm>
            <a:off x="2655888" y="4017963"/>
            <a:ext cx="3733800" cy="6096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pitchFamily="2" charset="0"/>
              </a:rPr>
              <a:t>State vs. National Government</a:t>
            </a:r>
          </a:p>
        </p:txBody>
      </p:sp>
      <p:sp>
        <p:nvSpPr>
          <p:cNvPr id="12" name="Rectangle 11"/>
          <p:cNvSpPr/>
          <p:nvPr/>
        </p:nvSpPr>
        <p:spPr>
          <a:xfrm>
            <a:off x="2644775" y="4957763"/>
            <a:ext cx="3733800" cy="60960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pitchFamily="2" charset="0"/>
              </a:rPr>
              <a:t>The Powers to Govern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457200" y="304800"/>
            <a:ext cx="8229600" cy="868363"/>
          </a:xfrm>
          <a:solidFill>
            <a:schemeClr val="accent2"/>
          </a:solidFill>
          <a:ln>
            <a:solidFill>
              <a:schemeClr val="accent1"/>
            </a:solidFill>
          </a:ln>
        </p:spPr>
        <p:txBody>
          <a:bodyPr/>
          <a:lstStyle/>
          <a:p>
            <a:pPr eaLnBrk="1" hangingPunct="1"/>
            <a:r>
              <a:rPr lang="en-US" altLang="en-US" b="1" smtClean="0">
                <a:solidFill>
                  <a:schemeClr val="bg1"/>
                </a:solidFill>
                <a:latin typeface="Baskerville Old Face" pitchFamily="18" charset="0"/>
                <a:cs typeface="Times New Roman" pitchFamily="18" charset="0"/>
              </a:rPr>
              <a:t>Madisonian Master Plan</a:t>
            </a:r>
          </a:p>
        </p:txBody>
      </p:sp>
      <p:pic>
        <p:nvPicPr>
          <p:cNvPr id="50178" name="Content Placeholder 2"/>
          <p:cNvPicPr>
            <a:picLocks noGrp="1" noChangeAspect="1"/>
          </p:cNvPicPr>
          <p:nvPr>
            <p:ph idx="1"/>
          </p:nvPr>
        </p:nvPicPr>
        <p:blipFill>
          <a:blip r:embed="rId2" cstate="print"/>
          <a:srcRect/>
          <a:stretch>
            <a:fillRect/>
          </a:stretch>
        </p:blipFill>
        <p:spPr>
          <a:xfrm>
            <a:off x="2947988" y="1150938"/>
            <a:ext cx="3248025" cy="2438400"/>
          </a:xfrm>
          <a:ln>
            <a:solidFill>
              <a:schemeClr val="accent1"/>
            </a:solidFill>
          </a:ln>
        </p:spPr>
      </p:pic>
      <p:sp>
        <p:nvSpPr>
          <p:cNvPr id="50179" name="TextBox 1"/>
          <p:cNvSpPr txBox="1">
            <a:spLocks noChangeArrowheads="1"/>
          </p:cNvSpPr>
          <p:nvPr/>
        </p:nvSpPr>
        <p:spPr bwMode="auto">
          <a:xfrm>
            <a:off x="457200" y="3886200"/>
            <a:ext cx="8229600" cy="1016000"/>
          </a:xfrm>
          <a:prstGeom prst="rect">
            <a:avLst/>
          </a:prstGeom>
          <a:solidFill>
            <a:schemeClr val="bg1"/>
          </a:solidFill>
          <a:ln w="9525">
            <a:solidFill>
              <a:srgbClr val="00B0F0"/>
            </a:solidFill>
            <a:miter lim="800000"/>
            <a:headEnd/>
            <a:tailEnd/>
          </a:ln>
        </p:spPr>
        <p:txBody>
          <a:bodyPr>
            <a:spAutoFit/>
          </a:bodyPr>
          <a:lstStyle/>
          <a:p>
            <a:pPr marL="457200" indent="-457200">
              <a:buFontTx/>
              <a:buAutoNum type="arabicPeriod"/>
            </a:pPr>
            <a:r>
              <a:rPr lang="en-US" altLang="en-US" sz="2000">
                <a:latin typeface="Times New Roman" pitchFamily="18" charset="0"/>
                <a:cs typeface="Times New Roman" pitchFamily="18" charset="0"/>
              </a:rPr>
              <a:t>What are the three objectives of the Madisonian Model of Government? </a:t>
            </a:r>
          </a:p>
          <a:p>
            <a:pPr marL="457200" indent="-457200">
              <a:buFontTx/>
              <a:buAutoNum type="arabicPeriod"/>
            </a:pPr>
            <a:r>
              <a:rPr lang="en-US" altLang="en-US" sz="2000">
                <a:latin typeface="Times New Roman" pitchFamily="18" charset="0"/>
                <a:cs typeface="Times New Roman" pitchFamily="18" charset="0"/>
              </a:rPr>
              <a:t>How did the Great Compromise uphold the ideas of the Madisonian Model of government?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a:buFont typeface="Arial" panose="020B0604020202020204" pitchFamily="34" charset="0"/>
              <a:buChar char="•"/>
              <a:defRPr/>
            </a:pPr>
            <a:r>
              <a:rPr lang="en-US" sz="2200" dirty="0">
                <a:solidFill>
                  <a:srgbClr val="FF0000"/>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How does the ideas of Constitutional republicanism work within modern American society to establish a balance system between government power and individual liberties?</a:t>
            </a:r>
          </a:p>
          <a:p>
            <a:pPr>
              <a:buFont typeface="Arial" panose="020B0604020202020204" pitchFamily="34" charset="0"/>
              <a:buChar char="•"/>
              <a:defRPr/>
            </a:pPr>
            <a:r>
              <a:rPr lang="en-US" sz="2000" dirty="0">
                <a:solidFill>
                  <a:srgbClr val="002060"/>
                </a:solidFill>
                <a:latin typeface="Times New Roman" panose="02020603050405020304" pitchFamily="18" charset="0"/>
                <a:cs typeface="Times New Roman" panose="02020603050405020304" pitchFamily="18" charset="0"/>
              </a:rPr>
              <a:t>Students can:</a:t>
            </a:r>
          </a:p>
          <a:p>
            <a:pPr marL="692150">
              <a:buFont typeface="Wingdings" panose="05000000000000000000" pitchFamily="2" charset="2"/>
              <a:buChar char="v"/>
              <a:defRPr/>
            </a:pPr>
            <a:r>
              <a:rPr lang="en-US" sz="2000" dirty="0">
                <a:latin typeface="Times New Roman" panose="02020603050405020304" pitchFamily="18" charset="0"/>
                <a:cs typeface="Times New Roman" panose="02020603050405020304" pitchFamily="18" charset="0"/>
              </a:rPr>
              <a:t>Decipher how </a:t>
            </a:r>
            <a:r>
              <a:rPr lang="en-US" sz="2000" dirty="0" err="1">
                <a:latin typeface="Times New Roman" panose="02020603050405020304" pitchFamily="18" charset="0"/>
                <a:cs typeface="Times New Roman" panose="02020603050405020304" pitchFamily="18" charset="0"/>
              </a:rPr>
              <a:t>Madisonian</a:t>
            </a:r>
            <a:r>
              <a:rPr lang="en-US" sz="2000" dirty="0">
                <a:latin typeface="Times New Roman" panose="02020603050405020304" pitchFamily="18" charset="0"/>
                <a:cs typeface="Times New Roman" panose="02020603050405020304" pitchFamily="18" charset="0"/>
              </a:rPr>
              <a:t> Model developed from Enlightened philosopher, Revolutionary rebellion, and political compromise</a:t>
            </a:r>
          </a:p>
          <a:p>
            <a:pPr marL="692150">
              <a:buFont typeface="Wingdings" panose="05000000000000000000" pitchFamily="2" charset="2"/>
              <a:buChar char="v"/>
              <a:defRPr/>
            </a:pPr>
            <a:r>
              <a:rPr lang="en-US" sz="2000" dirty="0">
                <a:latin typeface="Times New Roman" panose="02020603050405020304" pitchFamily="18" charset="0"/>
                <a:cs typeface="Times New Roman" panose="02020603050405020304" pitchFamily="18" charset="0"/>
              </a:rPr>
              <a:t>Evaluate the effectiveness of the U.S. Constitution to maintain the proper balance between the authority to govern and protection of personal liberties</a:t>
            </a:r>
          </a:p>
          <a:p>
            <a:pPr marL="0" indent="0">
              <a:buFont typeface="Arial" panose="020B0604020202020204" pitchFamily="34" charset="0"/>
              <a:buNone/>
              <a:defRPr/>
            </a:pPr>
            <a:r>
              <a:rPr lang="en-US" sz="2200" dirty="0">
                <a:latin typeface="Times New Roman" panose="02020603050405020304" pitchFamily="18" charset="0"/>
                <a:cs typeface="Times New Roman" panose="02020603050405020304" pitchFamily="18" charset="0"/>
              </a:rPr>
              <a:t>Agenda</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The Secret Dealings of AP Central</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Constitutional principles</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Deconstructing the ideas of government </a:t>
            </a:r>
          </a:p>
          <a:p>
            <a:pPr marL="0" indent="0">
              <a:buFont typeface="Arial" panose="020B0604020202020204" pitchFamily="34" charset="0"/>
              <a:buNone/>
              <a:defRPr/>
            </a:pPr>
            <a:r>
              <a:rPr lang="en-US" sz="2200" b="1" dirty="0">
                <a:solidFill>
                  <a:srgbClr val="002060"/>
                </a:solidFill>
                <a:latin typeface="Times New Roman" panose="02020603050405020304" pitchFamily="18" charset="0"/>
                <a:cs typeface="Times New Roman" panose="02020603050405020304" pitchFamily="18" charset="0"/>
              </a:rPr>
              <a:t>Homework</a:t>
            </a:r>
          </a:p>
          <a:p>
            <a:pPr>
              <a:buFont typeface="Arial" panose="020B0604020202020204" pitchFamily="34" charset="0"/>
              <a:buChar char="•"/>
              <a:defRPr/>
            </a:pPr>
            <a:r>
              <a:rPr lang="en-US" sz="2400" b="1" dirty="0">
                <a:solidFill>
                  <a:srgbClr val="FF0000"/>
                </a:solidFill>
                <a:latin typeface="Times New Roman" panose="02020603050405020304" pitchFamily="18" charset="0"/>
                <a:cs typeface="Times New Roman" panose="02020603050405020304" pitchFamily="18" charset="0"/>
              </a:rPr>
              <a:t>Constitution FRQ (on a separate piece of paper)</a:t>
            </a:r>
          </a:p>
          <a:p>
            <a:pPr>
              <a:buFont typeface="Arial" panose="020B0604020202020204" pitchFamily="34" charset="0"/>
              <a:buChar char="•"/>
              <a:defRPr/>
            </a:pPr>
            <a:r>
              <a:rPr lang="en-US" sz="2400" b="1" dirty="0">
                <a:solidFill>
                  <a:srgbClr val="FF0000"/>
                </a:solidFill>
                <a:latin typeface="Times New Roman" panose="02020603050405020304" pitchFamily="18" charset="0"/>
                <a:cs typeface="Times New Roman" panose="02020603050405020304" pitchFamily="18" charset="0"/>
              </a:rPr>
              <a:t>Constitutional challenge journal review due Tuesday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3"/>
          <p:cNvSpPr>
            <a:spLocks noGrp="1"/>
          </p:cNvSpPr>
          <p:nvPr>
            <p:ph type="ctrTitle"/>
          </p:nvPr>
        </p:nvSpPr>
        <p:spPr>
          <a:solidFill>
            <a:schemeClr val="bg1"/>
          </a:solidFill>
          <a:ln>
            <a:solidFill>
              <a:srgbClr val="002060"/>
            </a:solidFill>
          </a:ln>
        </p:spPr>
        <p:txBody>
          <a:bodyPr/>
          <a:lstStyle/>
          <a:p>
            <a:r>
              <a:rPr lang="en-US" altLang="en-US" smtClean="0">
                <a:latin typeface="Baskerville Old Face" pitchFamily="18" charset="0"/>
              </a:rPr>
              <a:t>Principles of the U.S. Constitution</a:t>
            </a:r>
          </a:p>
        </p:txBody>
      </p:sp>
      <p:sp>
        <p:nvSpPr>
          <p:cNvPr id="52226" name="Subtitle 4"/>
          <p:cNvSpPr>
            <a:spLocks noGrp="1"/>
          </p:cNvSpPr>
          <p:nvPr>
            <p:ph type="subTitle" idx="1"/>
          </p:nvPr>
        </p:nvSpPr>
        <p:spPr>
          <a:solidFill>
            <a:schemeClr val="bg1"/>
          </a:solidFill>
          <a:ln>
            <a:solidFill>
              <a:srgbClr val="002060"/>
            </a:solidFill>
          </a:ln>
        </p:spPr>
        <p:txBody>
          <a:bodyPr/>
          <a:lstStyle/>
          <a:p>
            <a:r>
              <a:rPr lang="en-US" altLang="en-US" smtClean="0">
                <a:solidFill>
                  <a:srgbClr val="002060"/>
                </a:solidFill>
                <a:latin typeface="Baskerville Old Face" pitchFamily="18" charset="0"/>
              </a:rPr>
              <a:t>The Backbone of the Madisonian Model of Government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457200" y="319088"/>
            <a:ext cx="8229600" cy="715962"/>
          </a:xfrm>
          <a:solidFill>
            <a:schemeClr val="accent2"/>
          </a:solidFill>
          <a:ln>
            <a:solidFill>
              <a:schemeClr val="tx2"/>
            </a:solidFill>
          </a:ln>
        </p:spPr>
        <p:txBody>
          <a:bodyPr/>
          <a:lstStyle/>
          <a:p>
            <a:r>
              <a:rPr lang="en-US" altLang="en-US" smtClean="0">
                <a:solidFill>
                  <a:schemeClr val="bg1"/>
                </a:solidFill>
                <a:latin typeface="Baskerville Old Face" pitchFamily="18" charset="0"/>
              </a:rPr>
              <a:t>Principles of the Constitution</a:t>
            </a:r>
          </a:p>
        </p:txBody>
      </p:sp>
      <p:pic>
        <p:nvPicPr>
          <p:cNvPr id="53250" name="Picture 2" descr="http://libertarianchristians.com/wp-content/uploads/2013/09/united-states-constitution.jpg"/>
          <p:cNvPicPr>
            <a:picLocks noGrp="1" noChangeAspect="1" noChangeArrowheads="1"/>
          </p:cNvPicPr>
          <p:nvPr>
            <p:ph idx="1"/>
          </p:nvPr>
        </p:nvPicPr>
        <p:blipFill>
          <a:blip r:embed="rId2" cstate="print"/>
          <a:srcRect/>
          <a:stretch>
            <a:fillRect/>
          </a:stretch>
        </p:blipFill>
        <p:spPr>
          <a:xfrm>
            <a:off x="1471613" y="1828800"/>
            <a:ext cx="6200775" cy="3441700"/>
          </a:xfrm>
          <a:noFill/>
        </p:spPr>
      </p:pic>
      <p:sp>
        <p:nvSpPr>
          <p:cNvPr id="53251" name="TextBox 3"/>
          <p:cNvSpPr txBox="1">
            <a:spLocks noChangeArrowheads="1"/>
          </p:cNvSpPr>
          <p:nvPr/>
        </p:nvSpPr>
        <p:spPr bwMode="auto">
          <a:xfrm>
            <a:off x="838200" y="1219200"/>
            <a:ext cx="3581400" cy="646113"/>
          </a:xfrm>
          <a:prstGeom prst="rect">
            <a:avLst/>
          </a:prstGeom>
          <a:solidFill>
            <a:schemeClr val="bg2"/>
          </a:solidFill>
          <a:ln w="9525">
            <a:solidFill>
              <a:schemeClr val="tx2"/>
            </a:solidFill>
            <a:miter lim="800000"/>
            <a:headEnd/>
            <a:tailEnd/>
          </a:ln>
        </p:spPr>
        <p:txBody>
          <a:bodyPr>
            <a:spAutoFit/>
          </a:bodyPr>
          <a:lstStyle/>
          <a:p>
            <a:r>
              <a:rPr lang="en-US" altLang="en-US">
                <a:latin typeface="Times New Roman" pitchFamily="18" charset="0"/>
                <a:cs typeface="Times New Roman" pitchFamily="18" charset="0"/>
              </a:rPr>
              <a:t>Popular Sovereignty – power of the people to govern themselves</a:t>
            </a:r>
          </a:p>
        </p:txBody>
      </p:sp>
      <p:sp>
        <p:nvSpPr>
          <p:cNvPr id="53252" name="TextBox 5"/>
          <p:cNvSpPr txBox="1">
            <a:spLocks noChangeArrowheads="1"/>
          </p:cNvSpPr>
          <p:nvPr/>
        </p:nvSpPr>
        <p:spPr bwMode="auto">
          <a:xfrm>
            <a:off x="906463" y="4962525"/>
            <a:ext cx="3581400" cy="646113"/>
          </a:xfrm>
          <a:prstGeom prst="rect">
            <a:avLst/>
          </a:prstGeom>
          <a:solidFill>
            <a:schemeClr val="bg2"/>
          </a:solidFill>
          <a:ln w="9525">
            <a:solidFill>
              <a:schemeClr val="tx2"/>
            </a:solidFill>
            <a:miter lim="800000"/>
            <a:headEnd/>
            <a:tailEnd/>
          </a:ln>
        </p:spPr>
        <p:txBody>
          <a:bodyPr>
            <a:spAutoFit/>
          </a:bodyPr>
          <a:lstStyle/>
          <a:p>
            <a:r>
              <a:rPr lang="en-US" altLang="en-US">
                <a:latin typeface="Times New Roman" pitchFamily="18" charset="0"/>
                <a:cs typeface="Times New Roman" pitchFamily="18" charset="0"/>
              </a:rPr>
              <a:t>Checks &amp; Balances – blocks to the power of government </a:t>
            </a:r>
          </a:p>
        </p:txBody>
      </p:sp>
      <p:sp>
        <p:nvSpPr>
          <p:cNvPr id="53253" name="TextBox 6"/>
          <p:cNvSpPr txBox="1">
            <a:spLocks noChangeArrowheads="1"/>
          </p:cNvSpPr>
          <p:nvPr/>
        </p:nvSpPr>
        <p:spPr bwMode="auto">
          <a:xfrm>
            <a:off x="152400" y="3671888"/>
            <a:ext cx="3581400" cy="922337"/>
          </a:xfrm>
          <a:prstGeom prst="rect">
            <a:avLst/>
          </a:prstGeom>
          <a:solidFill>
            <a:schemeClr val="bg2"/>
          </a:solidFill>
          <a:ln w="9525">
            <a:solidFill>
              <a:schemeClr val="tx2"/>
            </a:solidFill>
            <a:miter lim="800000"/>
            <a:headEnd/>
            <a:tailEnd/>
          </a:ln>
        </p:spPr>
        <p:txBody>
          <a:bodyPr>
            <a:spAutoFit/>
          </a:bodyPr>
          <a:lstStyle/>
          <a:p>
            <a:r>
              <a:rPr lang="en-US" altLang="en-US">
                <a:latin typeface="Times New Roman" pitchFamily="18" charset="0"/>
                <a:cs typeface="Times New Roman" pitchFamily="18" charset="0"/>
              </a:rPr>
              <a:t>Separation of Powers– three branches of government: executive, legislative, &amp; judiciary</a:t>
            </a:r>
          </a:p>
        </p:txBody>
      </p:sp>
      <p:sp>
        <p:nvSpPr>
          <p:cNvPr id="53254" name="TextBox 7"/>
          <p:cNvSpPr txBox="1">
            <a:spLocks noChangeArrowheads="1"/>
          </p:cNvSpPr>
          <p:nvPr/>
        </p:nvSpPr>
        <p:spPr bwMode="auto">
          <a:xfrm>
            <a:off x="5257800" y="1600200"/>
            <a:ext cx="3581400" cy="646113"/>
          </a:xfrm>
          <a:prstGeom prst="rect">
            <a:avLst/>
          </a:prstGeom>
          <a:solidFill>
            <a:schemeClr val="bg2"/>
          </a:solidFill>
          <a:ln w="9525">
            <a:solidFill>
              <a:schemeClr val="tx2"/>
            </a:solidFill>
            <a:miter lim="800000"/>
            <a:headEnd/>
            <a:tailEnd/>
          </a:ln>
        </p:spPr>
        <p:txBody>
          <a:bodyPr>
            <a:spAutoFit/>
          </a:bodyPr>
          <a:lstStyle/>
          <a:p>
            <a:r>
              <a:rPr lang="en-US" altLang="en-US">
                <a:latin typeface="Times New Roman" pitchFamily="18" charset="0"/>
                <a:cs typeface="Times New Roman" pitchFamily="18" charset="0"/>
              </a:rPr>
              <a:t>Federalism – division of power between state &amp; federal gov.</a:t>
            </a:r>
          </a:p>
        </p:txBody>
      </p:sp>
      <p:sp>
        <p:nvSpPr>
          <p:cNvPr id="53255" name="TextBox 8"/>
          <p:cNvSpPr txBox="1">
            <a:spLocks noChangeArrowheads="1"/>
          </p:cNvSpPr>
          <p:nvPr/>
        </p:nvSpPr>
        <p:spPr bwMode="auto">
          <a:xfrm>
            <a:off x="5586413" y="3549650"/>
            <a:ext cx="3581400" cy="646113"/>
          </a:xfrm>
          <a:prstGeom prst="rect">
            <a:avLst/>
          </a:prstGeom>
          <a:solidFill>
            <a:schemeClr val="bg2"/>
          </a:solidFill>
          <a:ln w="9525">
            <a:solidFill>
              <a:schemeClr val="tx2"/>
            </a:solidFill>
            <a:miter lim="800000"/>
            <a:headEnd/>
            <a:tailEnd/>
          </a:ln>
        </p:spPr>
        <p:txBody>
          <a:bodyPr>
            <a:spAutoFit/>
          </a:bodyPr>
          <a:lstStyle/>
          <a:p>
            <a:r>
              <a:rPr lang="en-US" altLang="en-US">
                <a:latin typeface="Times New Roman" pitchFamily="18" charset="0"/>
                <a:cs typeface="Times New Roman" pitchFamily="18" charset="0"/>
              </a:rPr>
              <a:t>Rule of law – laws apply to everybody even those that govern</a:t>
            </a:r>
          </a:p>
        </p:txBody>
      </p:sp>
      <p:sp>
        <p:nvSpPr>
          <p:cNvPr id="53256" name="TextBox 9"/>
          <p:cNvSpPr txBox="1">
            <a:spLocks noChangeArrowheads="1"/>
          </p:cNvSpPr>
          <p:nvPr/>
        </p:nvSpPr>
        <p:spPr bwMode="auto">
          <a:xfrm>
            <a:off x="4838700" y="4792663"/>
            <a:ext cx="3581400" cy="923925"/>
          </a:xfrm>
          <a:prstGeom prst="rect">
            <a:avLst/>
          </a:prstGeom>
          <a:solidFill>
            <a:schemeClr val="bg2"/>
          </a:solidFill>
          <a:ln w="9525">
            <a:solidFill>
              <a:schemeClr val="tx2"/>
            </a:solidFill>
            <a:miter lim="800000"/>
            <a:headEnd/>
            <a:tailEnd/>
          </a:ln>
        </p:spPr>
        <p:txBody>
          <a:bodyPr>
            <a:spAutoFit/>
          </a:bodyPr>
          <a:lstStyle/>
          <a:p>
            <a:r>
              <a:rPr lang="en-US" altLang="en-US">
                <a:latin typeface="Times New Roman" pitchFamily="18" charset="0"/>
                <a:cs typeface="Times New Roman" pitchFamily="18" charset="0"/>
              </a:rPr>
              <a:t>Majority rule – decisions made by vote that requires 51% or in some case 75%</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457200" y="274638"/>
            <a:ext cx="8229600" cy="792162"/>
          </a:xfrm>
          <a:solidFill>
            <a:schemeClr val="accent2"/>
          </a:solidFill>
          <a:ln>
            <a:solidFill>
              <a:schemeClr val="accent2"/>
            </a:solidFill>
          </a:ln>
        </p:spPr>
        <p:txBody>
          <a:bodyPr/>
          <a:lstStyle/>
          <a:p>
            <a:r>
              <a:rPr lang="en-US" altLang="en-US" smtClean="0">
                <a:solidFill>
                  <a:schemeClr val="bg1"/>
                </a:solidFill>
                <a:latin typeface="Baskerville Old Face" pitchFamily="18" charset="0"/>
              </a:rPr>
              <a:t>A Federal System</a:t>
            </a:r>
          </a:p>
        </p:txBody>
      </p:sp>
      <p:sp>
        <p:nvSpPr>
          <p:cNvPr id="54274" name="Content Placeholder 2"/>
          <p:cNvSpPr>
            <a:spLocks noGrp="1"/>
          </p:cNvSpPr>
          <p:nvPr>
            <p:ph idx="1"/>
          </p:nvPr>
        </p:nvSpPr>
        <p:spPr>
          <a:xfrm>
            <a:off x="457200" y="1295400"/>
            <a:ext cx="8229600" cy="4830763"/>
          </a:xfrm>
          <a:solidFill>
            <a:schemeClr val="bg1"/>
          </a:solidFill>
          <a:ln>
            <a:solidFill>
              <a:schemeClr val="tx1"/>
            </a:solidFill>
          </a:ln>
        </p:spPr>
        <p:txBody>
          <a:bodyPr/>
          <a:lstStyle/>
          <a:p>
            <a:r>
              <a:rPr lang="en-US" altLang="en-US" sz="2400" b="1" smtClean="0">
                <a:latin typeface="Times" pitchFamily="18" charset="0"/>
              </a:rPr>
              <a:t>Federalism</a:t>
            </a:r>
            <a:r>
              <a:rPr lang="en-US" altLang="en-US" sz="2400" smtClean="0">
                <a:latin typeface="Times" pitchFamily="18" charset="0"/>
              </a:rPr>
              <a:t> – a system of government the divides power to govern between national, states, and local levels of government</a:t>
            </a:r>
          </a:p>
        </p:txBody>
      </p:sp>
      <p:pic>
        <p:nvPicPr>
          <p:cNvPr id="54275" name="Picture 3"/>
          <p:cNvPicPr>
            <a:picLocks noChangeAspect="1"/>
          </p:cNvPicPr>
          <p:nvPr/>
        </p:nvPicPr>
        <p:blipFill>
          <a:blip r:embed="rId2" cstate="print"/>
          <a:srcRect/>
          <a:stretch>
            <a:fillRect/>
          </a:stretch>
        </p:blipFill>
        <p:spPr bwMode="auto">
          <a:xfrm>
            <a:off x="1295400" y="2719388"/>
            <a:ext cx="6705600" cy="1054100"/>
          </a:xfrm>
          <a:prstGeom prst="rect">
            <a:avLst/>
          </a:prstGeom>
          <a:noFill/>
          <a:ln w="9525">
            <a:solidFill>
              <a:schemeClr val="tx1"/>
            </a:solidFill>
            <a:miter lim="800000"/>
            <a:headEnd/>
            <a:tailEnd/>
          </a:ln>
        </p:spPr>
      </p:pic>
      <p:sp>
        <p:nvSpPr>
          <p:cNvPr id="5" name="Rectangle 4"/>
          <p:cNvSpPr/>
          <p:nvPr/>
        </p:nvSpPr>
        <p:spPr>
          <a:xfrm>
            <a:off x="152400" y="4114800"/>
            <a:ext cx="2895600" cy="2362200"/>
          </a:xfrm>
          <a:prstGeom prst="rect">
            <a:avLst/>
          </a:prstGeom>
          <a:solidFill>
            <a:schemeClr val="tx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latin typeface="Times" pitchFamily="2" charset="0"/>
              </a:rPr>
              <a:t>EXPRESSED POWERS</a:t>
            </a:r>
          </a:p>
          <a:p>
            <a:pPr algn="ctr">
              <a:defRPr/>
            </a:pPr>
            <a:r>
              <a:rPr lang="en-US" sz="2000" dirty="0">
                <a:latin typeface="Times" pitchFamily="2" charset="0"/>
              </a:rPr>
              <a:t>(National Government)</a:t>
            </a:r>
          </a:p>
          <a:p>
            <a:pPr marL="342900" indent="-342900">
              <a:buFont typeface="Arial" panose="020B0604020202020204" pitchFamily="34" charset="0"/>
              <a:buChar char="•"/>
              <a:defRPr/>
            </a:pPr>
            <a:r>
              <a:rPr lang="en-US" sz="2000" dirty="0">
                <a:latin typeface="Times" pitchFamily="2" charset="0"/>
              </a:rPr>
              <a:t>Military</a:t>
            </a:r>
          </a:p>
          <a:p>
            <a:pPr marL="342900" indent="-342900">
              <a:buFont typeface="Arial" panose="020B0604020202020204" pitchFamily="34" charset="0"/>
              <a:buChar char="•"/>
              <a:defRPr/>
            </a:pPr>
            <a:r>
              <a:rPr lang="en-US" sz="2000" dirty="0">
                <a:latin typeface="Times" pitchFamily="2" charset="0"/>
              </a:rPr>
              <a:t>Declare War</a:t>
            </a:r>
          </a:p>
          <a:p>
            <a:pPr marL="342900" indent="-342900">
              <a:buFont typeface="Arial" panose="020B0604020202020204" pitchFamily="34" charset="0"/>
              <a:buChar char="•"/>
              <a:defRPr/>
            </a:pPr>
            <a:r>
              <a:rPr lang="en-US" sz="2000" dirty="0">
                <a:latin typeface="Times" pitchFamily="2" charset="0"/>
              </a:rPr>
              <a:t>Print &amp; Coin Money</a:t>
            </a:r>
          </a:p>
          <a:p>
            <a:pPr marL="342900" indent="-342900">
              <a:buFont typeface="Arial" panose="020B0604020202020204" pitchFamily="34" charset="0"/>
              <a:buChar char="•"/>
              <a:defRPr/>
            </a:pPr>
            <a:r>
              <a:rPr lang="en-US" sz="2000" dirty="0">
                <a:latin typeface="Times" pitchFamily="2" charset="0"/>
              </a:rPr>
              <a:t>Regulate interstate commerce</a:t>
            </a:r>
          </a:p>
        </p:txBody>
      </p:sp>
      <p:sp>
        <p:nvSpPr>
          <p:cNvPr id="6" name="Rectangle 5"/>
          <p:cNvSpPr/>
          <p:nvPr/>
        </p:nvSpPr>
        <p:spPr>
          <a:xfrm>
            <a:off x="3124200" y="4114800"/>
            <a:ext cx="3048000" cy="2362200"/>
          </a:xfrm>
          <a:prstGeom prst="rect">
            <a:avLst/>
          </a:prstGeom>
          <a:solidFill>
            <a:schemeClr val="tx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latin typeface="Times" pitchFamily="2" charset="0"/>
              </a:rPr>
              <a:t>CONCURRENT POWERS</a:t>
            </a:r>
          </a:p>
          <a:p>
            <a:pPr algn="ctr">
              <a:defRPr/>
            </a:pPr>
            <a:r>
              <a:rPr lang="en-US" sz="2000" dirty="0">
                <a:latin typeface="Times" pitchFamily="2" charset="0"/>
              </a:rPr>
              <a:t>(Shared Powers Between National &amp; State Governments)</a:t>
            </a:r>
          </a:p>
          <a:p>
            <a:pPr marL="342900" indent="-342900">
              <a:buFont typeface="Arial" panose="020B0604020202020204" pitchFamily="34" charset="0"/>
              <a:buChar char="•"/>
              <a:defRPr/>
            </a:pPr>
            <a:r>
              <a:rPr lang="en-US" sz="2000" dirty="0">
                <a:latin typeface="Times" pitchFamily="2" charset="0"/>
              </a:rPr>
              <a:t>Taxation</a:t>
            </a:r>
          </a:p>
          <a:p>
            <a:pPr marL="342900" indent="-342900">
              <a:buFont typeface="Arial" panose="020B0604020202020204" pitchFamily="34" charset="0"/>
              <a:buChar char="•"/>
              <a:defRPr/>
            </a:pPr>
            <a:r>
              <a:rPr lang="en-US" sz="2000" dirty="0">
                <a:latin typeface="Times" pitchFamily="2" charset="0"/>
              </a:rPr>
              <a:t>Lawmaking</a:t>
            </a:r>
          </a:p>
          <a:p>
            <a:pPr marL="342900" indent="-342900">
              <a:buFont typeface="Arial" panose="020B0604020202020204" pitchFamily="34" charset="0"/>
              <a:buChar char="•"/>
              <a:defRPr/>
            </a:pPr>
            <a:r>
              <a:rPr lang="en-US" sz="2000" dirty="0">
                <a:latin typeface="Times" pitchFamily="2" charset="0"/>
              </a:rPr>
              <a:t>Courts</a:t>
            </a:r>
          </a:p>
        </p:txBody>
      </p:sp>
      <p:sp>
        <p:nvSpPr>
          <p:cNvPr id="7" name="Rectangle 6"/>
          <p:cNvSpPr/>
          <p:nvPr/>
        </p:nvSpPr>
        <p:spPr>
          <a:xfrm>
            <a:off x="6248400" y="4102100"/>
            <a:ext cx="2743200" cy="2362200"/>
          </a:xfrm>
          <a:prstGeom prst="rect">
            <a:avLst/>
          </a:prstGeom>
          <a:solidFill>
            <a:schemeClr val="tx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latin typeface="Times" pitchFamily="2" charset="0"/>
              </a:rPr>
              <a:t>RESERVE POWERS</a:t>
            </a:r>
          </a:p>
          <a:p>
            <a:pPr algn="ctr">
              <a:defRPr/>
            </a:pPr>
            <a:r>
              <a:rPr lang="en-US" sz="2000" dirty="0">
                <a:latin typeface="Times" pitchFamily="2" charset="0"/>
              </a:rPr>
              <a:t>(State Government)</a:t>
            </a:r>
          </a:p>
          <a:p>
            <a:pPr marL="342900" indent="-342900">
              <a:buFont typeface="Arial" panose="020B0604020202020204" pitchFamily="34" charset="0"/>
              <a:buChar char="•"/>
              <a:defRPr/>
            </a:pPr>
            <a:r>
              <a:rPr lang="en-US" sz="2000" dirty="0">
                <a:latin typeface="Times" pitchFamily="2" charset="0"/>
              </a:rPr>
              <a:t>Education</a:t>
            </a:r>
          </a:p>
          <a:p>
            <a:pPr marL="342900" indent="-342900">
              <a:buFont typeface="Arial" panose="020B0604020202020204" pitchFamily="34" charset="0"/>
              <a:buChar char="•"/>
              <a:defRPr/>
            </a:pPr>
            <a:r>
              <a:rPr lang="en-US" sz="2000" dirty="0">
                <a:latin typeface="Times" pitchFamily="2" charset="0"/>
              </a:rPr>
              <a:t>Marriage Laws</a:t>
            </a:r>
          </a:p>
          <a:p>
            <a:pPr marL="342900" indent="-342900">
              <a:buFont typeface="Arial" panose="020B0604020202020204" pitchFamily="34" charset="0"/>
              <a:buChar char="•"/>
              <a:defRPr/>
            </a:pPr>
            <a:r>
              <a:rPr lang="en-US" sz="2000" dirty="0">
                <a:latin typeface="Times" pitchFamily="2" charset="0"/>
              </a:rPr>
              <a:t>Regulate Elections</a:t>
            </a:r>
          </a:p>
          <a:p>
            <a:pPr marL="342900" indent="-342900">
              <a:buFont typeface="Arial" panose="020B0604020202020204" pitchFamily="34" charset="0"/>
              <a:buChar char="•"/>
              <a:defRPr/>
            </a:pPr>
            <a:r>
              <a:rPr lang="en-US" sz="2000" dirty="0">
                <a:latin typeface="Times" pitchFamily="2" charset="0"/>
              </a:rPr>
              <a:t>Regulate intrastate commerce</a:t>
            </a:r>
          </a:p>
        </p:txBody>
      </p:sp>
      <p:sp>
        <p:nvSpPr>
          <p:cNvPr id="8" name="Down Arrow 7"/>
          <p:cNvSpPr/>
          <p:nvPr/>
        </p:nvSpPr>
        <p:spPr>
          <a:xfrm>
            <a:off x="1447800" y="3709988"/>
            <a:ext cx="609600" cy="4572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Down Arrow 8"/>
          <p:cNvSpPr/>
          <p:nvPr/>
        </p:nvSpPr>
        <p:spPr>
          <a:xfrm>
            <a:off x="4343400" y="3751263"/>
            <a:ext cx="609600" cy="433387"/>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Down Arrow 9"/>
          <p:cNvSpPr/>
          <p:nvPr/>
        </p:nvSpPr>
        <p:spPr>
          <a:xfrm>
            <a:off x="7391400" y="3679825"/>
            <a:ext cx="609600" cy="45720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457200" y="274638"/>
            <a:ext cx="8229600" cy="792162"/>
          </a:xfrm>
          <a:solidFill>
            <a:schemeClr val="accent2"/>
          </a:solidFill>
          <a:ln>
            <a:solidFill>
              <a:schemeClr val="accent2"/>
            </a:solidFill>
          </a:ln>
        </p:spPr>
        <p:txBody>
          <a:bodyPr/>
          <a:lstStyle/>
          <a:p>
            <a:r>
              <a:rPr lang="en-US" altLang="en-US" smtClean="0">
                <a:solidFill>
                  <a:schemeClr val="bg1"/>
                </a:solidFill>
                <a:latin typeface="Baskerville Old Face" pitchFamily="18" charset="0"/>
              </a:rPr>
              <a:t>Separation of Powers</a:t>
            </a:r>
          </a:p>
        </p:txBody>
      </p:sp>
      <p:sp>
        <p:nvSpPr>
          <p:cNvPr id="101378" name="Content Placeholder 2"/>
          <p:cNvSpPr>
            <a:spLocks noGrp="1"/>
          </p:cNvSpPr>
          <p:nvPr>
            <p:ph idx="1"/>
          </p:nvPr>
        </p:nvSpPr>
        <p:spPr>
          <a:xfrm>
            <a:off x="457200" y="1295400"/>
            <a:ext cx="8229600" cy="4830763"/>
          </a:xfrm>
          <a:solidFill>
            <a:schemeClr val="bg1"/>
          </a:solidFill>
          <a:ln>
            <a:solidFill>
              <a:schemeClr val="tx1"/>
            </a:solidFill>
          </a:ln>
        </p:spPr>
        <p:txBody>
          <a:bodyPr/>
          <a:lstStyle/>
          <a:p>
            <a:pPr>
              <a:buFont typeface="Arial" panose="020B0604020202020204" pitchFamily="34" charset="0"/>
              <a:buChar char="•"/>
              <a:defRPr/>
            </a:pPr>
            <a:r>
              <a:rPr lang="en-US" altLang="en-US" sz="2400" b="1" dirty="0">
                <a:latin typeface="Times" pitchFamily="2" charset="0"/>
              </a:rPr>
              <a:t>Separation of Powers </a:t>
            </a:r>
          </a:p>
          <a:p>
            <a:pPr marL="0" indent="0">
              <a:buFont typeface="Arial" panose="020B0604020202020204" pitchFamily="34" charset="0"/>
              <a:buNone/>
              <a:defRPr/>
            </a:pPr>
            <a:endParaRPr lang="en-US" altLang="en-US" sz="2400" b="1" dirty="0">
              <a:latin typeface="Times" pitchFamily="2" charset="0"/>
            </a:endParaRPr>
          </a:p>
        </p:txBody>
      </p:sp>
      <p:pic>
        <p:nvPicPr>
          <p:cNvPr id="11" name="Picture 10"/>
          <p:cNvPicPr>
            <a:picLocks noChangeAspect="1"/>
          </p:cNvPicPr>
          <p:nvPr/>
        </p:nvPicPr>
        <p:blipFill>
          <a:blip r:embed="rId2" cstate="print"/>
          <a:stretch>
            <a:fillRect/>
          </a:stretch>
        </p:blipFill>
        <p:spPr>
          <a:xfrm>
            <a:off x="228600" y="3097213"/>
            <a:ext cx="6553200" cy="1727200"/>
          </a:xfrm>
          <a:prstGeom prst="rect">
            <a:avLst/>
          </a:prstGeom>
          <a:ln>
            <a:solidFill>
              <a:schemeClr val="tx2">
                <a:lumMod val="50000"/>
              </a:schemeClr>
            </a:solidFill>
          </a:ln>
        </p:spPr>
      </p:pic>
      <p:sp>
        <p:nvSpPr>
          <p:cNvPr id="2" name="Rectangle 1"/>
          <p:cNvSpPr/>
          <p:nvPr/>
        </p:nvSpPr>
        <p:spPr>
          <a:xfrm>
            <a:off x="228600" y="1752600"/>
            <a:ext cx="8610600" cy="1143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t>“In every government there are three sorts of power: the legislative; the executive in respect to things dependent on the law of nations; and the executive in regard to matters that depend on the civil law.</a:t>
            </a:r>
          </a:p>
          <a:p>
            <a:pPr>
              <a:defRPr/>
            </a:pPr>
            <a:r>
              <a:rPr lang="en-US" dirty="0"/>
              <a:t>	- Baron von Montesquieu, The Spirit of Laws</a:t>
            </a:r>
          </a:p>
        </p:txBody>
      </p:sp>
      <p:pic>
        <p:nvPicPr>
          <p:cNvPr id="55301" name="Picture 2"/>
          <p:cNvPicPr>
            <a:picLocks noChangeAspect="1"/>
          </p:cNvPicPr>
          <p:nvPr/>
        </p:nvPicPr>
        <p:blipFill>
          <a:blip r:embed="rId3" cstate="print"/>
          <a:srcRect/>
          <a:stretch>
            <a:fillRect/>
          </a:stretch>
        </p:blipFill>
        <p:spPr bwMode="auto">
          <a:xfrm>
            <a:off x="228600" y="4962525"/>
            <a:ext cx="6553200" cy="1727200"/>
          </a:xfrm>
          <a:prstGeom prst="rect">
            <a:avLst/>
          </a:prstGeom>
          <a:noFill/>
          <a:ln w="9525">
            <a:solidFill>
              <a:srgbClr val="002060"/>
            </a:solidFill>
            <a:miter lim="800000"/>
            <a:headEnd/>
            <a:tailEnd/>
          </a:ln>
        </p:spPr>
      </p:pic>
      <p:sp>
        <p:nvSpPr>
          <p:cNvPr id="4" name="Rectangle 3"/>
          <p:cNvSpPr/>
          <p:nvPr/>
        </p:nvSpPr>
        <p:spPr>
          <a:xfrm>
            <a:off x="6629400" y="3709988"/>
            <a:ext cx="2362200" cy="54451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atin typeface="Times" pitchFamily="2" charset="0"/>
              </a:rPr>
              <a:t>Three Branches of Government</a:t>
            </a:r>
          </a:p>
        </p:txBody>
      </p:sp>
      <p:sp>
        <p:nvSpPr>
          <p:cNvPr id="8" name="Rectangle 7"/>
          <p:cNvSpPr/>
          <p:nvPr/>
        </p:nvSpPr>
        <p:spPr>
          <a:xfrm>
            <a:off x="6629400" y="5405438"/>
            <a:ext cx="2362200" cy="5429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latin typeface="Times" pitchFamily="2" charset="0"/>
              </a:rPr>
              <a:t>Federalism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a:buFont typeface="Arial" panose="020B0604020202020204" pitchFamily="34" charset="0"/>
              <a:buChar char="•"/>
              <a:defRPr/>
            </a:pPr>
            <a:r>
              <a:rPr lang="en-US" sz="2200" dirty="0">
                <a:solidFill>
                  <a:srgbClr val="FF0000"/>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How does the ideas of Constitutional republicanism work within modern American society to establish a balance system between government power and individual liberties?</a:t>
            </a:r>
          </a:p>
          <a:p>
            <a:pPr>
              <a:buFont typeface="Arial" panose="020B0604020202020204" pitchFamily="34" charset="0"/>
              <a:buChar char="•"/>
              <a:defRPr/>
            </a:pPr>
            <a:r>
              <a:rPr lang="en-US" sz="2000" dirty="0">
                <a:solidFill>
                  <a:srgbClr val="002060"/>
                </a:solidFill>
                <a:latin typeface="Times New Roman" panose="02020603050405020304" pitchFamily="18" charset="0"/>
                <a:cs typeface="Times New Roman" panose="02020603050405020304" pitchFamily="18" charset="0"/>
              </a:rPr>
              <a:t>Students can:</a:t>
            </a:r>
          </a:p>
          <a:p>
            <a:pPr marL="692150">
              <a:buFont typeface="Wingdings" panose="05000000000000000000" pitchFamily="2" charset="2"/>
              <a:buChar char="v"/>
              <a:defRPr/>
            </a:pPr>
            <a:r>
              <a:rPr lang="en-US" sz="2000" dirty="0">
                <a:latin typeface="Times New Roman" panose="02020603050405020304" pitchFamily="18" charset="0"/>
                <a:cs typeface="Times New Roman" panose="02020603050405020304" pitchFamily="18" charset="0"/>
              </a:rPr>
              <a:t>Decipher how </a:t>
            </a:r>
            <a:r>
              <a:rPr lang="en-US" sz="2000" dirty="0" err="1">
                <a:latin typeface="Times New Roman" panose="02020603050405020304" pitchFamily="18" charset="0"/>
                <a:cs typeface="Times New Roman" panose="02020603050405020304" pitchFamily="18" charset="0"/>
              </a:rPr>
              <a:t>Madisonian</a:t>
            </a:r>
            <a:r>
              <a:rPr lang="en-US" sz="2000" dirty="0">
                <a:latin typeface="Times New Roman" panose="02020603050405020304" pitchFamily="18" charset="0"/>
                <a:cs typeface="Times New Roman" panose="02020603050405020304" pitchFamily="18" charset="0"/>
              </a:rPr>
              <a:t> Model developed from Enlightened philosopher, Revolutionary rebellion, and political compromise</a:t>
            </a:r>
          </a:p>
          <a:p>
            <a:pPr marL="692150">
              <a:buFont typeface="Wingdings" panose="05000000000000000000" pitchFamily="2" charset="2"/>
              <a:buChar char="v"/>
              <a:defRPr/>
            </a:pPr>
            <a:endParaRPr lang="en-US" sz="2000" dirty="0">
              <a:solidFill>
                <a:srgbClr val="00206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r>
              <a:rPr lang="en-US" sz="2200" dirty="0">
                <a:latin typeface="Times New Roman" panose="02020603050405020304" pitchFamily="18" charset="0"/>
                <a:cs typeface="Times New Roman" panose="02020603050405020304" pitchFamily="18" charset="0"/>
              </a:rPr>
              <a:t>Agenda</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Enlightenment connections</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Deciphering a Declaration</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Building a recipe for a democracy</a:t>
            </a:r>
          </a:p>
          <a:p>
            <a:pPr marL="0" indent="0">
              <a:buFont typeface="Arial" panose="020B0604020202020204" pitchFamily="34" charset="0"/>
              <a:buNone/>
              <a:defRPr/>
            </a:pPr>
            <a:r>
              <a:rPr lang="en-US" sz="2200" b="1" dirty="0">
                <a:solidFill>
                  <a:srgbClr val="002060"/>
                </a:solidFill>
                <a:latin typeface="Times New Roman" panose="02020603050405020304" pitchFamily="18" charset="0"/>
                <a:cs typeface="Times New Roman" panose="02020603050405020304" pitchFamily="18" charset="0"/>
              </a:rPr>
              <a:t>Homework</a:t>
            </a:r>
          </a:p>
          <a:p>
            <a:pPr>
              <a:buFont typeface="Arial" panose="020B0604020202020204" pitchFamily="34" charset="0"/>
              <a:buChar char="•"/>
              <a:defRPr/>
            </a:pPr>
            <a:r>
              <a:rPr lang="en-US" sz="2200" b="1" dirty="0">
                <a:solidFill>
                  <a:srgbClr val="C00000"/>
                </a:solidFill>
                <a:latin typeface="Times New Roman" panose="02020603050405020304" pitchFamily="18" charset="0"/>
                <a:cs typeface="Times New Roman" panose="02020603050405020304" pitchFamily="18" charset="0"/>
              </a:rPr>
              <a:t>Complete annotation of Articles of Confederation</a:t>
            </a:r>
          </a:p>
          <a:p>
            <a:pPr>
              <a:buFont typeface="Arial" panose="020B0604020202020204" pitchFamily="34" charset="0"/>
              <a:buChar char="•"/>
              <a:defRPr/>
            </a:pPr>
            <a:r>
              <a:rPr lang="en-US" sz="2200" b="1" dirty="0">
                <a:solidFill>
                  <a:srgbClr val="C00000"/>
                </a:solidFill>
                <a:latin typeface="Times New Roman" panose="02020603050405020304" pitchFamily="18" charset="0"/>
                <a:cs typeface="Times New Roman" panose="02020603050405020304" pitchFamily="18" charset="0"/>
              </a:rPr>
              <a:t>Tasty </a:t>
            </a:r>
            <a:r>
              <a:rPr lang="en-US" sz="2200" b="1" dirty="0" err="1">
                <a:solidFill>
                  <a:srgbClr val="C00000"/>
                </a:solidFill>
                <a:latin typeface="Times New Roman" panose="02020603050405020304" pitchFamily="18" charset="0"/>
                <a:cs typeface="Times New Roman" panose="02020603050405020304" pitchFamily="18" charset="0"/>
              </a:rPr>
              <a:t>Murican</a:t>
            </a:r>
            <a:r>
              <a:rPr lang="en-US" sz="2200" b="1" dirty="0">
                <a:solidFill>
                  <a:srgbClr val="C00000"/>
                </a:solidFill>
                <a:latin typeface="Times New Roman" panose="02020603050405020304" pitchFamily="18" charset="0"/>
                <a:cs typeface="Times New Roman" panose="02020603050405020304" pitchFamily="18" charset="0"/>
              </a:rPr>
              <a:t> Democracy Recipe Due Monday</a:t>
            </a:r>
          </a:p>
          <a:p>
            <a:pPr>
              <a:buFont typeface="Arial" panose="020B0604020202020204" pitchFamily="34" charset="0"/>
              <a:buChar char="•"/>
              <a:defRPr/>
            </a:pPr>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457200" y="274638"/>
            <a:ext cx="8229600" cy="792162"/>
          </a:xfrm>
          <a:solidFill>
            <a:schemeClr val="accent2"/>
          </a:solidFill>
          <a:ln>
            <a:solidFill>
              <a:schemeClr val="accent2"/>
            </a:solidFill>
          </a:ln>
        </p:spPr>
        <p:txBody>
          <a:bodyPr/>
          <a:lstStyle/>
          <a:p>
            <a:r>
              <a:rPr lang="en-US" altLang="en-US" smtClean="0">
                <a:solidFill>
                  <a:schemeClr val="bg1"/>
                </a:solidFill>
                <a:latin typeface="Baskerville Old Face" pitchFamily="18" charset="0"/>
              </a:rPr>
              <a:t>Checking the Power of Gov.</a:t>
            </a:r>
          </a:p>
        </p:txBody>
      </p:sp>
      <p:sp>
        <p:nvSpPr>
          <p:cNvPr id="56322" name="Content Placeholder 2"/>
          <p:cNvSpPr>
            <a:spLocks noGrp="1"/>
          </p:cNvSpPr>
          <p:nvPr>
            <p:ph idx="1"/>
          </p:nvPr>
        </p:nvSpPr>
        <p:spPr>
          <a:xfrm>
            <a:off x="457200" y="1219200"/>
            <a:ext cx="8229600" cy="4830763"/>
          </a:xfrm>
          <a:solidFill>
            <a:schemeClr val="bg1"/>
          </a:solidFill>
          <a:ln>
            <a:solidFill>
              <a:schemeClr val="tx1"/>
            </a:solidFill>
          </a:ln>
        </p:spPr>
        <p:txBody>
          <a:bodyPr/>
          <a:lstStyle/>
          <a:p>
            <a:r>
              <a:rPr lang="en-US" altLang="en-US" sz="2400" b="1" smtClean="0">
                <a:latin typeface="Times" pitchFamily="18" charset="0"/>
              </a:rPr>
              <a:t>Checks &amp; Balances</a:t>
            </a:r>
            <a:endParaRPr lang="en-US" altLang="en-US" sz="2400" smtClean="0">
              <a:latin typeface="Times" pitchFamily="18" charset="0"/>
            </a:endParaRPr>
          </a:p>
        </p:txBody>
      </p:sp>
      <p:pic>
        <p:nvPicPr>
          <p:cNvPr id="11" name="Picture 10"/>
          <p:cNvPicPr>
            <a:picLocks noChangeAspect="1"/>
          </p:cNvPicPr>
          <p:nvPr/>
        </p:nvPicPr>
        <p:blipFill>
          <a:blip r:embed="rId2" cstate="print"/>
          <a:srcRect/>
          <a:stretch>
            <a:fillRect/>
          </a:stretch>
        </p:blipFill>
        <p:spPr bwMode="auto">
          <a:xfrm>
            <a:off x="990600" y="4114800"/>
            <a:ext cx="8001000" cy="2286000"/>
          </a:xfrm>
          <a:prstGeom prst="rect">
            <a:avLst/>
          </a:prstGeom>
          <a:noFill/>
          <a:ln w="9525">
            <a:solidFill>
              <a:srgbClr val="10253F"/>
            </a:solidFill>
            <a:miter lim="800000"/>
            <a:headEnd/>
            <a:tailEnd/>
          </a:ln>
        </p:spPr>
      </p:pic>
      <p:sp>
        <p:nvSpPr>
          <p:cNvPr id="2" name="Rectangle 1"/>
          <p:cNvSpPr/>
          <p:nvPr/>
        </p:nvSpPr>
        <p:spPr>
          <a:xfrm>
            <a:off x="838200" y="1828800"/>
            <a:ext cx="8153400" cy="1935163"/>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latin typeface="Baskerville Old Face" panose="02020602080505020303" pitchFamily="18" charset="77"/>
              </a:rPr>
              <a:t>If men were angels, no government would be necessary. If angels were to govern men, neither external nor internal controls on government would be necessary. In framing a government which is to be administered by men over men, the great difficulty lies in this: you must first enable the government to control the governed; and in the next place oblige it to control itself.</a:t>
            </a:r>
          </a:p>
          <a:p>
            <a:pPr>
              <a:defRPr/>
            </a:pPr>
            <a:r>
              <a:rPr lang="en-US" sz="2000" dirty="0">
                <a:latin typeface="Baskerville Old Face" panose="02020602080505020303" pitchFamily="18" charset="77"/>
              </a:rPr>
              <a:t>	- James Madison, Federalist 51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457200" y="274638"/>
            <a:ext cx="8229600" cy="792162"/>
          </a:xfrm>
          <a:solidFill>
            <a:schemeClr val="accent2"/>
          </a:solidFill>
          <a:ln>
            <a:solidFill>
              <a:schemeClr val="accent2"/>
            </a:solidFill>
          </a:ln>
        </p:spPr>
        <p:txBody>
          <a:bodyPr/>
          <a:lstStyle/>
          <a:p>
            <a:r>
              <a:rPr lang="en-US" altLang="en-US" smtClean="0">
                <a:solidFill>
                  <a:schemeClr val="bg1"/>
                </a:solidFill>
                <a:latin typeface="Baskerville Old Face" pitchFamily="18" charset="0"/>
              </a:rPr>
              <a:t>A Government of the People</a:t>
            </a:r>
          </a:p>
        </p:txBody>
      </p:sp>
      <p:sp>
        <p:nvSpPr>
          <p:cNvPr id="4" name="Triangle 3"/>
          <p:cNvSpPr/>
          <p:nvPr/>
        </p:nvSpPr>
        <p:spPr>
          <a:xfrm>
            <a:off x="2057400" y="2247900"/>
            <a:ext cx="5029200" cy="3124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209800" y="1409700"/>
            <a:ext cx="4953000" cy="838200"/>
          </a:xfrm>
          <a:prstGeom prst="rect">
            <a:avLst/>
          </a:prstGeom>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400" b="1" dirty="0">
                <a:latin typeface="Times" pitchFamily="2" charset="0"/>
              </a:rPr>
              <a:t>Popular Sovereignty: Direct &amp; Indirect Elections </a:t>
            </a:r>
          </a:p>
        </p:txBody>
      </p:sp>
      <p:sp>
        <p:nvSpPr>
          <p:cNvPr id="7" name="Rectangle 6"/>
          <p:cNvSpPr/>
          <p:nvPr/>
        </p:nvSpPr>
        <p:spPr>
          <a:xfrm>
            <a:off x="152400" y="5486400"/>
            <a:ext cx="3505200" cy="838200"/>
          </a:xfrm>
          <a:prstGeom prst="rect">
            <a:avLst/>
          </a:prstGeom>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400" b="1" dirty="0">
                <a:latin typeface="Times" pitchFamily="2" charset="0"/>
              </a:rPr>
              <a:t>Majority Rules – (some cases supermajorities)</a:t>
            </a:r>
          </a:p>
        </p:txBody>
      </p:sp>
      <p:sp>
        <p:nvSpPr>
          <p:cNvPr id="8" name="Rectangle 7"/>
          <p:cNvSpPr/>
          <p:nvPr/>
        </p:nvSpPr>
        <p:spPr>
          <a:xfrm>
            <a:off x="5499100" y="5516563"/>
            <a:ext cx="3505200" cy="1066800"/>
          </a:xfrm>
          <a:prstGeom prst="rect">
            <a:avLst/>
          </a:prstGeom>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400" b="1" dirty="0">
                <a:latin typeface="Times" pitchFamily="2" charset="0"/>
              </a:rPr>
              <a:t>Rule of Law – check on the government (impeachment) </a:t>
            </a:r>
          </a:p>
        </p:txBody>
      </p:sp>
      <p:pic>
        <p:nvPicPr>
          <p:cNvPr id="57350" name="Content Placeholder 5"/>
          <p:cNvPicPr>
            <a:picLocks noGrp="1" noChangeAspect="1"/>
          </p:cNvPicPr>
          <p:nvPr>
            <p:ph idx="1"/>
          </p:nvPr>
        </p:nvPicPr>
        <p:blipFill>
          <a:blip r:embed="rId2" cstate="print"/>
          <a:srcRect/>
          <a:stretch>
            <a:fillRect/>
          </a:stretch>
        </p:blipFill>
        <p:spPr>
          <a:xfrm>
            <a:off x="2819400" y="2667000"/>
            <a:ext cx="3505200" cy="2514600"/>
          </a:xfrm>
          <a:solidFill>
            <a:schemeClr val="bg1"/>
          </a:solidFill>
          <a:ln>
            <a:solidFill>
              <a:schemeClr val="tx1"/>
            </a:solid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2"/>
          </a:solidFill>
          <a:ln>
            <a:solidFill>
              <a:schemeClr val="tx2">
                <a:lumMod val="60000"/>
                <a:lumOff val="40000"/>
              </a:schemeClr>
            </a:solidFill>
          </a:ln>
        </p:spPr>
        <p:txBody>
          <a:bodyPr/>
          <a:lstStyle/>
          <a:p>
            <a:pPr>
              <a:defRPr/>
            </a:pPr>
            <a:r>
              <a:rPr lang="en-US" sz="3600" dirty="0">
                <a:solidFill>
                  <a:schemeClr val="bg1"/>
                </a:solidFill>
                <a:latin typeface="Baskerville Old Face" panose="02020602080505020303" pitchFamily="18" charset="0"/>
              </a:rPr>
              <a:t>The Principles of Madisonian Model</a:t>
            </a:r>
          </a:p>
        </p:txBody>
      </p:sp>
      <p:pic>
        <p:nvPicPr>
          <p:cNvPr id="58370" name="Content Placeholder 4" descr="A close up of text on a white background&#10;&#10;Description automatically generated"/>
          <p:cNvPicPr>
            <a:picLocks noGrp="1" noChangeAspect="1" noChangeArrowheads="1"/>
          </p:cNvPicPr>
          <p:nvPr>
            <p:ph idx="1"/>
          </p:nvPr>
        </p:nvPicPr>
        <p:blipFill>
          <a:blip r:embed="rId2" cstate="print"/>
          <a:srcRect/>
          <a:stretch>
            <a:fillRect/>
          </a:stretch>
        </p:blipFill>
        <p:spPr>
          <a:xfrm>
            <a:off x="5410200" y="1317625"/>
            <a:ext cx="3276600" cy="1349375"/>
          </a:xfrm>
        </p:spPr>
      </p:pic>
      <p:sp>
        <p:nvSpPr>
          <p:cNvPr id="6" name="Rectangle 5"/>
          <p:cNvSpPr/>
          <p:nvPr/>
        </p:nvSpPr>
        <p:spPr>
          <a:xfrm>
            <a:off x="457200" y="1371600"/>
            <a:ext cx="457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chemeClr val="bg1"/>
                </a:solidFill>
                <a:latin typeface="Times" panose="02020603050405020304" pitchFamily="18" charset="0"/>
                <a:cs typeface="Times" panose="02020603050405020304" pitchFamily="18" charset="0"/>
              </a:rPr>
              <a:t>Separation of Powers</a:t>
            </a:r>
          </a:p>
        </p:txBody>
      </p:sp>
      <p:pic>
        <p:nvPicPr>
          <p:cNvPr id="8" name="Picture 7"/>
          <p:cNvPicPr>
            <a:picLocks noChangeAspect="1" noChangeArrowheads="1"/>
          </p:cNvPicPr>
          <p:nvPr/>
        </p:nvPicPr>
        <p:blipFill>
          <a:blip r:embed="rId3" cstate="print"/>
          <a:srcRect/>
          <a:stretch>
            <a:fillRect/>
          </a:stretch>
        </p:blipFill>
        <p:spPr bwMode="auto">
          <a:xfrm>
            <a:off x="461963" y="4684713"/>
            <a:ext cx="4297362" cy="1754187"/>
          </a:xfrm>
          <a:prstGeom prst="rect">
            <a:avLst/>
          </a:prstGeom>
          <a:noFill/>
          <a:ln w="9525">
            <a:noFill/>
            <a:miter lim="800000"/>
            <a:headEnd/>
            <a:tailEnd/>
          </a:ln>
        </p:spPr>
      </p:pic>
      <p:pic>
        <p:nvPicPr>
          <p:cNvPr id="10" name="Picture 9"/>
          <p:cNvPicPr>
            <a:picLocks noChangeAspect="1" noChangeArrowheads="1"/>
          </p:cNvPicPr>
          <p:nvPr/>
        </p:nvPicPr>
        <p:blipFill>
          <a:blip r:embed="rId4" cstate="print"/>
          <a:srcRect/>
          <a:stretch>
            <a:fillRect/>
          </a:stretch>
        </p:blipFill>
        <p:spPr bwMode="auto">
          <a:xfrm>
            <a:off x="5029200" y="2667000"/>
            <a:ext cx="3873500" cy="1574800"/>
          </a:xfrm>
          <a:prstGeom prst="rect">
            <a:avLst/>
          </a:prstGeom>
          <a:noFill/>
          <a:ln w="9525">
            <a:noFill/>
            <a:miter lim="800000"/>
            <a:headEnd/>
            <a:tailEnd/>
          </a:ln>
        </p:spPr>
      </p:pic>
      <p:pic>
        <p:nvPicPr>
          <p:cNvPr id="12" name="Picture 11" descr="A close up of a device&#10;&#10;Description automatically generated"/>
          <p:cNvPicPr>
            <a:picLocks noChangeAspect="1" noChangeArrowheads="1"/>
          </p:cNvPicPr>
          <p:nvPr/>
        </p:nvPicPr>
        <p:blipFill>
          <a:blip r:embed="rId5" cstate="print"/>
          <a:srcRect/>
          <a:stretch>
            <a:fillRect/>
          </a:stretch>
        </p:blipFill>
        <p:spPr bwMode="auto">
          <a:xfrm>
            <a:off x="474663" y="2208213"/>
            <a:ext cx="4298950" cy="1754187"/>
          </a:xfrm>
          <a:prstGeom prst="rect">
            <a:avLst/>
          </a:prstGeom>
          <a:noFill/>
          <a:ln w="9525">
            <a:noFill/>
            <a:miter lim="800000"/>
            <a:headEnd/>
            <a:tailEnd/>
          </a:ln>
        </p:spPr>
      </p:pic>
      <p:sp>
        <p:nvSpPr>
          <p:cNvPr id="13" name="Rectangle 12"/>
          <p:cNvSpPr/>
          <p:nvPr/>
        </p:nvSpPr>
        <p:spPr>
          <a:xfrm>
            <a:off x="898525" y="3783013"/>
            <a:ext cx="3521075" cy="407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latin typeface="Times" panose="02020603050405020304" pitchFamily="18" charset="0"/>
                <a:cs typeface="Times" panose="02020603050405020304" pitchFamily="18" charset="0"/>
              </a:rPr>
              <a:t>Three Branches</a:t>
            </a:r>
          </a:p>
        </p:txBody>
      </p:sp>
      <p:sp>
        <p:nvSpPr>
          <p:cNvPr id="14" name="Rectangle 13"/>
          <p:cNvSpPr/>
          <p:nvPr/>
        </p:nvSpPr>
        <p:spPr>
          <a:xfrm>
            <a:off x="850900" y="6257925"/>
            <a:ext cx="3521075" cy="407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latin typeface="Times" panose="02020603050405020304" pitchFamily="18" charset="0"/>
                <a:cs typeface="Times" panose="02020603050405020304" pitchFamily="18" charset="0"/>
              </a:rPr>
              <a:t>Federalism</a:t>
            </a:r>
          </a:p>
        </p:txBody>
      </p:sp>
      <p:sp>
        <p:nvSpPr>
          <p:cNvPr id="15" name="Rectangle 14"/>
          <p:cNvSpPr/>
          <p:nvPr/>
        </p:nvSpPr>
        <p:spPr>
          <a:xfrm>
            <a:off x="5205413" y="3990975"/>
            <a:ext cx="3521075" cy="407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latin typeface="Times" panose="02020603050405020304" pitchFamily="18" charset="0"/>
                <a:cs typeface="Times" panose="02020603050405020304" pitchFamily="18" charset="0"/>
              </a:rPr>
              <a:t>Bicameralism</a:t>
            </a:r>
          </a:p>
        </p:txBody>
      </p:sp>
      <p:pic>
        <p:nvPicPr>
          <p:cNvPr id="17" name="Picture 16" descr="A close up of text on a white background&#10;&#10;Description automatically generated"/>
          <p:cNvPicPr>
            <a:picLocks noChangeAspect="1" noChangeArrowheads="1"/>
          </p:cNvPicPr>
          <p:nvPr/>
        </p:nvPicPr>
        <p:blipFill>
          <a:blip r:embed="rId6" cstate="print"/>
          <a:srcRect/>
          <a:stretch>
            <a:fillRect/>
          </a:stretch>
        </p:blipFill>
        <p:spPr bwMode="auto">
          <a:xfrm>
            <a:off x="5659438" y="4572000"/>
            <a:ext cx="2613025" cy="1581150"/>
          </a:xfrm>
          <a:prstGeom prst="rect">
            <a:avLst/>
          </a:prstGeom>
          <a:noFill/>
          <a:ln w="9525">
            <a:noFill/>
            <a:miter lim="800000"/>
            <a:headEnd/>
            <a:tailEnd/>
          </a:ln>
        </p:spPr>
      </p:pic>
      <p:sp>
        <p:nvSpPr>
          <p:cNvPr id="18" name="Rectangle 17"/>
          <p:cNvSpPr/>
          <p:nvPr/>
        </p:nvSpPr>
        <p:spPr>
          <a:xfrm>
            <a:off x="4772025" y="5722938"/>
            <a:ext cx="4130675" cy="1135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panose="020B0604020202020204" pitchFamily="34" charset="0"/>
              <a:buChar char="•"/>
              <a:defRPr/>
            </a:pPr>
            <a:r>
              <a:rPr lang="en-US" sz="2000" b="1" dirty="0">
                <a:latin typeface="Times" panose="02020603050405020304" pitchFamily="18" charset="0"/>
                <a:cs typeface="Times" panose="02020603050405020304" pitchFamily="18" charset="0"/>
              </a:rPr>
              <a:t>House passes articles of impeachment</a:t>
            </a:r>
          </a:p>
          <a:p>
            <a:pPr marL="342900" indent="-342900">
              <a:buFont typeface="Arial" panose="020B0604020202020204" pitchFamily="34" charset="0"/>
              <a:buChar char="•"/>
              <a:defRPr/>
            </a:pPr>
            <a:r>
              <a:rPr lang="en-US" sz="2000" b="1" dirty="0">
                <a:latin typeface="Times" panose="02020603050405020304" pitchFamily="18" charset="0"/>
                <a:cs typeface="Times" panose="02020603050405020304" pitchFamily="18" charset="0"/>
              </a:rPr>
              <a:t>Senate jury for impeachment trial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2"/>
          </a:solidFill>
          <a:ln>
            <a:solidFill>
              <a:schemeClr val="tx2">
                <a:lumMod val="60000"/>
                <a:lumOff val="40000"/>
              </a:schemeClr>
            </a:solidFill>
          </a:ln>
        </p:spPr>
        <p:txBody>
          <a:bodyPr/>
          <a:lstStyle/>
          <a:p>
            <a:pPr>
              <a:defRPr/>
            </a:pPr>
            <a:r>
              <a:rPr lang="en-US" sz="3600" dirty="0">
                <a:solidFill>
                  <a:schemeClr val="bg1"/>
                </a:solidFill>
                <a:latin typeface="Baskerville Old Face" panose="02020602080505020303" pitchFamily="18" charset="0"/>
              </a:rPr>
              <a:t>The Principles of Madisonian Model</a:t>
            </a:r>
          </a:p>
        </p:txBody>
      </p:sp>
      <p:pic>
        <p:nvPicPr>
          <p:cNvPr id="59394" name="Content Placeholder 4" descr="A close up of text on a white background&#10;&#10;Description automatically generated"/>
          <p:cNvPicPr>
            <a:picLocks noGrp="1" noChangeAspect="1" noChangeArrowheads="1"/>
          </p:cNvPicPr>
          <p:nvPr>
            <p:ph idx="1"/>
          </p:nvPr>
        </p:nvPicPr>
        <p:blipFill>
          <a:blip r:embed="rId2" cstate="print"/>
          <a:srcRect/>
          <a:stretch>
            <a:fillRect/>
          </a:stretch>
        </p:blipFill>
        <p:spPr>
          <a:xfrm>
            <a:off x="5410200" y="1317625"/>
            <a:ext cx="3276600" cy="1524000"/>
          </a:xfrm>
        </p:spPr>
      </p:pic>
      <p:sp>
        <p:nvSpPr>
          <p:cNvPr id="6" name="Rectangle 5"/>
          <p:cNvSpPr/>
          <p:nvPr/>
        </p:nvSpPr>
        <p:spPr>
          <a:xfrm>
            <a:off x="457200" y="1371600"/>
            <a:ext cx="457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chemeClr val="bg1"/>
                </a:solidFill>
                <a:latin typeface="Times" panose="02020603050405020304" pitchFamily="18" charset="0"/>
                <a:cs typeface="Times" panose="02020603050405020304" pitchFamily="18" charset="0"/>
              </a:rPr>
              <a:t>Checks &amp; Balances</a:t>
            </a:r>
          </a:p>
        </p:txBody>
      </p:sp>
      <p:sp>
        <p:nvSpPr>
          <p:cNvPr id="13" name="Rectangle 12"/>
          <p:cNvSpPr/>
          <p:nvPr/>
        </p:nvSpPr>
        <p:spPr>
          <a:xfrm>
            <a:off x="898525" y="3783013"/>
            <a:ext cx="3521075" cy="407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latin typeface="Times" panose="02020603050405020304" pitchFamily="18" charset="0"/>
                <a:cs typeface="Times" panose="02020603050405020304" pitchFamily="18" charset="0"/>
              </a:rPr>
              <a:t>Presidential Veto</a:t>
            </a:r>
          </a:p>
        </p:txBody>
      </p:sp>
      <p:pic>
        <p:nvPicPr>
          <p:cNvPr id="89092" name="Picture 4" descr="Image result for Presidential veto"/>
          <p:cNvPicPr>
            <a:picLocks noChangeAspect="1" noChangeArrowheads="1"/>
          </p:cNvPicPr>
          <p:nvPr/>
        </p:nvPicPr>
        <p:blipFill>
          <a:blip r:embed="rId3" cstate="print"/>
          <a:srcRect/>
          <a:stretch>
            <a:fillRect/>
          </a:stretch>
        </p:blipFill>
        <p:spPr bwMode="auto">
          <a:xfrm>
            <a:off x="1295400" y="2259013"/>
            <a:ext cx="2590800" cy="1524000"/>
          </a:xfrm>
          <a:prstGeom prst="rect">
            <a:avLst/>
          </a:prstGeom>
          <a:noFill/>
          <a:ln w="9525">
            <a:noFill/>
            <a:miter lim="800000"/>
            <a:headEnd/>
            <a:tailEnd/>
          </a:ln>
        </p:spPr>
      </p:pic>
      <p:pic>
        <p:nvPicPr>
          <p:cNvPr id="4" name="Picture 3" descr="A close up of text on a white background&#10;&#10;Description automatically generated"/>
          <p:cNvPicPr>
            <a:picLocks noChangeAspect="1" noChangeArrowheads="1"/>
          </p:cNvPicPr>
          <p:nvPr/>
        </p:nvPicPr>
        <p:blipFill>
          <a:blip r:embed="rId4" cstate="print"/>
          <a:srcRect/>
          <a:stretch>
            <a:fillRect/>
          </a:stretch>
        </p:blipFill>
        <p:spPr bwMode="auto">
          <a:xfrm>
            <a:off x="969963" y="4583113"/>
            <a:ext cx="3282950" cy="1806575"/>
          </a:xfrm>
          <a:prstGeom prst="rect">
            <a:avLst/>
          </a:prstGeom>
          <a:noFill/>
          <a:ln w="9525">
            <a:noFill/>
            <a:miter lim="800000"/>
            <a:headEnd/>
            <a:tailEnd/>
          </a:ln>
        </p:spPr>
      </p:pic>
      <p:sp>
        <p:nvSpPr>
          <p:cNvPr id="14" name="Rectangle 13"/>
          <p:cNvSpPr/>
          <p:nvPr/>
        </p:nvSpPr>
        <p:spPr>
          <a:xfrm>
            <a:off x="850900" y="6257925"/>
            <a:ext cx="3521075" cy="407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latin typeface="Times" panose="02020603050405020304" pitchFamily="18" charset="0"/>
                <a:cs typeface="Times" panose="02020603050405020304" pitchFamily="18" charset="0"/>
              </a:rPr>
              <a:t>Congressional Override</a:t>
            </a:r>
          </a:p>
        </p:txBody>
      </p:sp>
      <p:pic>
        <p:nvPicPr>
          <p:cNvPr id="9" name="Picture 8" descr="A close up of a map&#10;&#10;Description automatically generated"/>
          <p:cNvPicPr>
            <a:picLocks noChangeAspect="1" noChangeArrowheads="1"/>
          </p:cNvPicPr>
          <p:nvPr/>
        </p:nvPicPr>
        <p:blipFill>
          <a:blip r:embed="rId5" cstate="print"/>
          <a:srcRect/>
          <a:stretch>
            <a:fillRect/>
          </a:stretch>
        </p:blipFill>
        <p:spPr bwMode="auto">
          <a:xfrm>
            <a:off x="5029200" y="2959100"/>
            <a:ext cx="3810000" cy="1647825"/>
          </a:xfrm>
          <a:prstGeom prst="rect">
            <a:avLst/>
          </a:prstGeom>
          <a:noFill/>
          <a:ln w="9525">
            <a:noFill/>
            <a:miter lim="800000"/>
            <a:headEnd/>
            <a:tailEnd/>
          </a:ln>
        </p:spPr>
      </p:pic>
      <p:sp>
        <p:nvSpPr>
          <p:cNvPr id="15" name="Rectangle 14"/>
          <p:cNvSpPr/>
          <p:nvPr/>
        </p:nvSpPr>
        <p:spPr>
          <a:xfrm>
            <a:off x="5287963" y="4205288"/>
            <a:ext cx="3521075" cy="847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latin typeface="Times" panose="02020603050405020304" pitchFamily="18" charset="0"/>
                <a:cs typeface="Times" panose="02020603050405020304" pitchFamily="18" charset="0"/>
              </a:rPr>
              <a:t>House f Representative Elections every 2 years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90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accent2"/>
          </a:solidFill>
          <a:ln>
            <a:solidFill>
              <a:schemeClr val="tx2">
                <a:lumMod val="60000"/>
                <a:lumOff val="40000"/>
              </a:schemeClr>
            </a:solidFill>
          </a:ln>
        </p:spPr>
        <p:txBody>
          <a:bodyPr/>
          <a:lstStyle/>
          <a:p>
            <a:pPr>
              <a:defRPr/>
            </a:pPr>
            <a:r>
              <a:rPr lang="en-US" sz="3600" dirty="0">
                <a:solidFill>
                  <a:schemeClr val="bg1"/>
                </a:solidFill>
                <a:latin typeface="Baskerville Old Face" panose="02020602080505020303" pitchFamily="18" charset="0"/>
              </a:rPr>
              <a:t>The Principles of Madisonian Model</a:t>
            </a:r>
          </a:p>
        </p:txBody>
      </p:sp>
      <p:pic>
        <p:nvPicPr>
          <p:cNvPr id="60418" name="Content Placeholder 4" descr="A close up of text on a white background&#10;&#10;Description automatically generated"/>
          <p:cNvPicPr>
            <a:picLocks noGrp="1" noChangeAspect="1" noChangeArrowheads="1"/>
          </p:cNvPicPr>
          <p:nvPr>
            <p:ph idx="1"/>
          </p:nvPr>
        </p:nvPicPr>
        <p:blipFill>
          <a:blip r:embed="rId2" cstate="print"/>
          <a:srcRect/>
          <a:stretch>
            <a:fillRect/>
          </a:stretch>
        </p:blipFill>
        <p:spPr>
          <a:xfrm>
            <a:off x="5410200" y="1317625"/>
            <a:ext cx="3276600" cy="1524000"/>
          </a:xfrm>
        </p:spPr>
      </p:pic>
      <p:sp>
        <p:nvSpPr>
          <p:cNvPr id="6" name="Rectangle 5"/>
          <p:cNvSpPr/>
          <p:nvPr/>
        </p:nvSpPr>
        <p:spPr>
          <a:xfrm>
            <a:off x="457200" y="1371600"/>
            <a:ext cx="457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chemeClr val="bg1"/>
                </a:solidFill>
                <a:latin typeface="Times" panose="02020603050405020304" pitchFamily="18" charset="0"/>
                <a:cs typeface="Times" panose="02020603050405020304" pitchFamily="18" charset="0"/>
              </a:rPr>
              <a:t>Popular sovereignty</a:t>
            </a:r>
          </a:p>
        </p:txBody>
      </p:sp>
      <p:sp>
        <p:nvSpPr>
          <p:cNvPr id="13" name="Rectangle 12"/>
          <p:cNvSpPr/>
          <p:nvPr/>
        </p:nvSpPr>
        <p:spPr>
          <a:xfrm>
            <a:off x="3733800" y="2592388"/>
            <a:ext cx="3521075" cy="752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latin typeface="Times" panose="02020603050405020304" pitchFamily="18" charset="0"/>
                <a:cs typeface="Times" panose="02020603050405020304" pitchFamily="18" charset="0"/>
              </a:rPr>
              <a:t>Representative Democracy</a:t>
            </a:r>
          </a:p>
        </p:txBody>
      </p:sp>
      <p:sp>
        <p:nvSpPr>
          <p:cNvPr id="14" name="Rectangle 13"/>
          <p:cNvSpPr/>
          <p:nvPr/>
        </p:nvSpPr>
        <p:spPr>
          <a:xfrm>
            <a:off x="4343400" y="5132388"/>
            <a:ext cx="3521075" cy="407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latin typeface="Times" panose="02020603050405020304" pitchFamily="18" charset="0"/>
                <a:cs typeface="Times" panose="02020603050405020304" pitchFamily="18" charset="0"/>
              </a:rPr>
              <a:t>Electoral College</a:t>
            </a:r>
          </a:p>
        </p:txBody>
      </p:sp>
      <p:pic>
        <p:nvPicPr>
          <p:cNvPr id="60422" name="Picture 6" descr="A close up of a sign&#10;&#10;Description automatically generated"/>
          <p:cNvPicPr>
            <a:picLocks noChangeAspect="1" noChangeArrowheads="1"/>
          </p:cNvPicPr>
          <p:nvPr/>
        </p:nvPicPr>
        <p:blipFill>
          <a:blip r:embed="rId3" cstate="print"/>
          <a:srcRect/>
          <a:stretch>
            <a:fillRect/>
          </a:stretch>
        </p:blipFill>
        <p:spPr bwMode="auto">
          <a:xfrm>
            <a:off x="1295400" y="2116138"/>
            <a:ext cx="2209800" cy="1798637"/>
          </a:xfrm>
          <a:prstGeom prst="rect">
            <a:avLst/>
          </a:prstGeom>
          <a:noFill/>
          <a:ln w="9525">
            <a:noFill/>
            <a:miter lim="800000"/>
            <a:headEnd/>
            <a:tailEnd/>
          </a:ln>
        </p:spPr>
      </p:pic>
      <p:pic>
        <p:nvPicPr>
          <p:cNvPr id="60423" name="Picture 9"/>
          <p:cNvPicPr>
            <a:picLocks noChangeAspect="1" noChangeArrowheads="1"/>
          </p:cNvPicPr>
          <p:nvPr/>
        </p:nvPicPr>
        <p:blipFill>
          <a:blip r:embed="rId4" cstate="print"/>
          <a:srcRect/>
          <a:stretch>
            <a:fillRect/>
          </a:stretch>
        </p:blipFill>
        <p:spPr bwMode="auto">
          <a:xfrm>
            <a:off x="806450" y="4618038"/>
            <a:ext cx="3187700" cy="1568450"/>
          </a:xfrm>
          <a:prstGeom prst="rect">
            <a:avLst/>
          </a:prstGeom>
          <a:noFill/>
          <a:ln w="9525">
            <a:noFill/>
            <a:miter lim="800000"/>
            <a:headEnd/>
            <a:tailEnd/>
          </a:ln>
        </p:spPr>
      </p:pic>
      <p:sp>
        <p:nvSpPr>
          <p:cNvPr id="16" name="Rectangle 15"/>
          <p:cNvSpPr/>
          <p:nvPr/>
        </p:nvSpPr>
        <p:spPr>
          <a:xfrm>
            <a:off x="4783138" y="3633788"/>
            <a:ext cx="3519487" cy="1209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latin typeface="Times" panose="02020603050405020304" pitchFamily="18" charset="0"/>
                <a:cs typeface="Times" panose="02020603050405020304" pitchFamily="18" charset="0"/>
              </a:rPr>
              <a:t>blocking the tyranny of the Mob</a:t>
            </a:r>
          </a:p>
        </p:txBody>
      </p:sp>
      <p:sp>
        <p:nvSpPr>
          <p:cNvPr id="11" name="Arrow: Right 10"/>
          <p:cNvSpPr/>
          <p:nvPr/>
        </p:nvSpPr>
        <p:spPr>
          <a:xfrm rot="1837001">
            <a:off x="4454525" y="3335338"/>
            <a:ext cx="6858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Arrow: Right 16"/>
          <p:cNvSpPr/>
          <p:nvPr/>
        </p:nvSpPr>
        <p:spPr>
          <a:xfrm rot="19269292">
            <a:off x="4467225" y="4741863"/>
            <a:ext cx="685800" cy="4079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a:solidFill>
            <a:schemeClr val="bg1"/>
          </a:solidFill>
        </p:spPr>
        <p:txBody>
          <a:bodyPr/>
          <a:lstStyle/>
          <a:p>
            <a:pPr>
              <a:buFont typeface="Arial" panose="020B0604020202020204" pitchFamily="34" charset="0"/>
              <a:buChar char="•"/>
              <a:defRPr/>
            </a:pPr>
            <a:r>
              <a:rPr lang="en-US" sz="2200" dirty="0">
                <a:solidFill>
                  <a:srgbClr val="FF0000"/>
                </a:solidFill>
                <a:latin typeface="Times New Roman" panose="02020603050405020304" pitchFamily="18" charset="0"/>
                <a:cs typeface="Times New Roman" panose="02020603050405020304" pitchFamily="18" charset="0"/>
              </a:rPr>
              <a:t>Essential Question: </a:t>
            </a:r>
            <a:r>
              <a:rPr lang="en-US" sz="2200" dirty="0">
                <a:latin typeface="Times" pitchFamily="2" charset="0"/>
              </a:rPr>
              <a:t>How did the Founding Fathers develop the idea of the republic and allow it the flexibility to adapt modern society?</a:t>
            </a:r>
          </a:p>
          <a:p>
            <a:pPr>
              <a:buFont typeface="Arial" panose="020B0604020202020204" pitchFamily="34" charset="0"/>
              <a:buChar char="•"/>
              <a:defRPr/>
            </a:pPr>
            <a:r>
              <a:rPr lang="en-US" sz="2000" dirty="0">
                <a:solidFill>
                  <a:srgbClr val="002060"/>
                </a:solidFill>
                <a:latin typeface="Times New Roman" panose="02020603050405020304" pitchFamily="18" charset="0"/>
                <a:cs typeface="Times New Roman" panose="02020603050405020304" pitchFamily="18" charset="0"/>
              </a:rPr>
              <a:t>Students can:</a:t>
            </a:r>
          </a:p>
          <a:p>
            <a:pPr marL="692150">
              <a:buFont typeface="Wingdings" panose="05000000000000000000" pitchFamily="2" charset="2"/>
              <a:buChar char="v"/>
              <a:defRPr/>
            </a:pPr>
            <a:r>
              <a:rPr lang="en-US" sz="2000" dirty="0">
                <a:latin typeface="Times New Roman" panose="02020603050405020304" pitchFamily="18" charset="0"/>
                <a:cs typeface="Times New Roman" panose="02020603050405020304" pitchFamily="18" charset="0"/>
              </a:rPr>
              <a:t>Decipher how </a:t>
            </a:r>
            <a:r>
              <a:rPr lang="en-US" sz="2000" dirty="0" err="1">
                <a:latin typeface="Times New Roman" panose="02020603050405020304" pitchFamily="18" charset="0"/>
                <a:cs typeface="Times New Roman" panose="02020603050405020304" pitchFamily="18" charset="0"/>
              </a:rPr>
              <a:t>Madisonian</a:t>
            </a:r>
            <a:r>
              <a:rPr lang="en-US" sz="2000" dirty="0">
                <a:latin typeface="Times New Roman" panose="02020603050405020304" pitchFamily="18" charset="0"/>
                <a:cs typeface="Times New Roman" panose="02020603050405020304" pitchFamily="18" charset="0"/>
              </a:rPr>
              <a:t> Model developed from Enlightened philosopher, Revolutionary rebellion, and political compromise</a:t>
            </a:r>
          </a:p>
          <a:p>
            <a:pPr marL="692150">
              <a:buFont typeface="Wingdings" panose="05000000000000000000" pitchFamily="2" charset="2"/>
              <a:buChar char="v"/>
              <a:defRPr/>
            </a:pPr>
            <a:r>
              <a:rPr lang="en-US" sz="2000" dirty="0">
                <a:latin typeface="Times New Roman" panose="02020603050405020304" pitchFamily="18" charset="0"/>
                <a:cs typeface="Times New Roman" panose="02020603050405020304" pitchFamily="18" charset="0"/>
              </a:rPr>
              <a:t>Evaluate the effectiveness of the U.S. Constitution to maintain the proper balance between the authority to govern and protection of personal liberties</a:t>
            </a:r>
          </a:p>
          <a:p>
            <a:pPr marL="0" indent="0">
              <a:buFont typeface="Arial" panose="020B0604020202020204" pitchFamily="34" charset="0"/>
              <a:buNone/>
              <a:defRPr/>
            </a:pPr>
            <a:r>
              <a:rPr lang="en-US" sz="2200" dirty="0">
                <a:latin typeface="Times New Roman" panose="02020603050405020304" pitchFamily="18" charset="0"/>
                <a:cs typeface="Times New Roman" panose="02020603050405020304" pitchFamily="18" charset="0"/>
              </a:rPr>
              <a:t>Agenda</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A Madisonian Model of Government </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Those </a:t>
            </a:r>
            <a:r>
              <a:rPr lang="en-US" sz="2200" dirty="0" err="1">
                <a:latin typeface="Times New Roman" panose="02020603050405020304" pitchFamily="18" charset="0"/>
                <a:cs typeface="Times New Roman" panose="02020603050405020304" pitchFamily="18" charset="0"/>
              </a:rPr>
              <a:t>Freakin</a:t>
            </a:r>
            <a:r>
              <a:rPr lang="en-US" sz="2200" dirty="0">
                <a:latin typeface="Times New Roman" panose="02020603050405020304" pitchFamily="18" charset="0"/>
                <a:cs typeface="Times New Roman" panose="02020603050405020304" pitchFamily="18" charset="0"/>
              </a:rPr>
              <a:t> FRQs</a:t>
            </a:r>
          </a:p>
          <a:p>
            <a:pPr>
              <a:buFont typeface="Arial" panose="020B0604020202020204" pitchFamily="34" charset="0"/>
              <a:buChar char="•"/>
              <a:defRPr/>
            </a:pPr>
            <a:r>
              <a:rPr lang="en-US" sz="2200" dirty="0" err="1">
                <a:latin typeface="Times New Roman" panose="02020603050405020304" pitchFamily="18" charset="0"/>
                <a:cs typeface="Times New Roman" panose="02020603050405020304" pitchFamily="18" charset="0"/>
              </a:rPr>
              <a:t>FRQing</a:t>
            </a:r>
            <a:r>
              <a:rPr lang="en-US" sz="2200" dirty="0">
                <a:latin typeface="Times New Roman" panose="02020603050405020304" pitchFamily="18" charset="0"/>
                <a:cs typeface="Times New Roman" panose="02020603050405020304" pitchFamily="18" charset="0"/>
              </a:rPr>
              <a:t> in APGOPO</a:t>
            </a:r>
          </a:p>
          <a:p>
            <a:pPr marL="0" indent="0">
              <a:buFont typeface="Arial" panose="020B0604020202020204" pitchFamily="34" charset="0"/>
              <a:buNone/>
              <a:defRPr/>
            </a:pPr>
            <a:r>
              <a:rPr lang="en-US" sz="2200" b="1" dirty="0">
                <a:solidFill>
                  <a:srgbClr val="002060"/>
                </a:solidFill>
                <a:latin typeface="Times New Roman" panose="02020603050405020304" pitchFamily="18" charset="0"/>
                <a:cs typeface="Times New Roman" panose="02020603050405020304" pitchFamily="18" charset="0"/>
              </a:rPr>
              <a:t>Homework</a:t>
            </a:r>
          </a:p>
          <a:p>
            <a:pPr>
              <a:buFont typeface="Arial" panose="020B0604020202020204" pitchFamily="34" charset="0"/>
              <a:buChar char="•"/>
              <a:defRPr/>
            </a:pPr>
            <a:r>
              <a:rPr lang="en-US" sz="2200" b="1" dirty="0">
                <a:solidFill>
                  <a:srgbClr val="002060"/>
                </a:solidFill>
                <a:latin typeface="Times New Roman" panose="02020603050405020304" pitchFamily="18" charset="0"/>
                <a:cs typeface="Times New Roman" panose="02020603050405020304" pitchFamily="18" charset="0"/>
              </a:rPr>
              <a:t>Constitutional Republic FRQ Concept Analysis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a:solidFill>
            <a:schemeClr val="accent2"/>
          </a:solidFill>
          <a:ln>
            <a:solidFill>
              <a:schemeClr val="tx2">
                <a:lumMod val="50000"/>
              </a:schemeClr>
            </a:solidFill>
          </a:ln>
        </p:spPr>
        <p:txBody>
          <a:bodyPr/>
          <a:lstStyle/>
          <a:p>
            <a:pPr>
              <a:defRPr/>
            </a:pPr>
            <a:r>
              <a:rPr lang="en-US" dirty="0">
                <a:solidFill>
                  <a:schemeClr val="bg1"/>
                </a:solidFill>
                <a:latin typeface="Baskerville Old Face" panose="02020602080505020303" pitchFamily="18" charset="77"/>
              </a:rPr>
              <a:t>The Madisonian Model</a:t>
            </a:r>
          </a:p>
        </p:txBody>
      </p:sp>
      <p:sp>
        <p:nvSpPr>
          <p:cNvPr id="4" name="Rectangle 3"/>
          <p:cNvSpPr/>
          <p:nvPr/>
        </p:nvSpPr>
        <p:spPr>
          <a:xfrm>
            <a:off x="228600" y="1219200"/>
            <a:ext cx="8763000" cy="23622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latin typeface="Times" pitchFamily="2" charset="0"/>
              </a:rPr>
              <a:t>The first question that offers itself is, whether the general form and aspect of the government be strictly republican. It is evident that no other form would be reconcilable with the genius of the people of America; with the fundamental principles of the Revolution; or with that honorable determination which animates every votary of freedom, to rest all our political experiments on the capacity of mankind for self-government. If the plan of the convention, therefore, be found to depart from the republican character, its advocates must abandon it as no longer defensible.</a:t>
            </a:r>
          </a:p>
          <a:p>
            <a:pPr>
              <a:defRPr/>
            </a:pPr>
            <a:r>
              <a:rPr lang="en-US" dirty="0">
                <a:latin typeface="Times" pitchFamily="2" charset="0"/>
              </a:rPr>
              <a:t>	- James Madison, Federalist 39,  January 16, 1788</a:t>
            </a:r>
          </a:p>
        </p:txBody>
      </p:sp>
      <p:sp>
        <p:nvSpPr>
          <p:cNvPr id="6" name="Oval Callout 5"/>
          <p:cNvSpPr/>
          <p:nvPr/>
        </p:nvSpPr>
        <p:spPr>
          <a:xfrm>
            <a:off x="7267575" y="3009900"/>
            <a:ext cx="1905000" cy="838200"/>
          </a:xfrm>
          <a:prstGeom prst="wedgeEllipseCallout">
            <a:avLst>
              <a:gd name="adj1" fmla="val -58737"/>
              <a:gd name="adj2" fmla="val 536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latin typeface="Times" pitchFamily="2" charset="0"/>
              </a:rPr>
              <a:t>James </a:t>
            </a:r>
            <a:r>
              <a:rPr lang="en-US" sz="1200" dirty="0" err="1">
                <a:solidFill>
                  <a:schemeClr val="tx1"/>
                </a:solidFill>
                <a:latin typeface="Times" pitchFamily="2" charset="0"/>
              </a:rPr>
              <a:t>Freakin</a:t>
            </a:r>
            <a:r>
              <a:rPr lang="en-US" sz="1200" dirty="0">
                <a:solidFill>
                  <a:schemeClr val="tx1"/>
                </a:solidFill>
                <a:latin typeface="Times" pitchFamily="2" charset="0"/>
              </a:rPr>
              <a:t> Madison – Father of the Constitution</a:t>
            </a:r>
          </a:p>
        </p:txBody>
      </p:sp>
      <p:sp>
        <p:nvSpPr>
          <p:cNvPr id="7" name="Rectangle 6"/>
          <p:cNvSpPr/>
          <p:nvPr/>
        </p:nvSpPr>
        <p:spPr>
          <a:xfrm>
            <a:off x="609600" y="3937000"/>
            <a:ext cx="8153400" cy="2463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tx1"/>
                </a:solidFill>
                <a:latin typeface="Times" pitchFamily="2" charset="0"/>
              </a:rPr>
              <a:t>The Constitution is built on the idea of the Madisonian Model of Government </a:t>
            </a:r>
          </a:p>
          <a:p>
            <a:pPr marL="457200" indent="-457200">
              <a:buFont typeface="+mj-lt"/>
              <a:buAutoNum type="alphaUcPeriod"/>
              <a:defRPr/>
            </a:pPr>
            <a:r>
              <a:rPr lang="en-US" sz="2000" dirty="0">
                <a:solidFill>
                  <a:schemeClr val="tx1"/>
                </a:solidFill>
                <a:latin typeface="Times" pitchFamily="2" charset="0"/>
              </a:rPr>
              <a:t>How did the framers of the Constitution ensure they build government that could govern without promoting tyrannical power?</a:t>
            </a:r>
          </a:p>
          <a:p>
            <a:pPr marL="457200" indent="-457200">
              <a:buFont typeface="+mj-lt"/>
              <a:buAutoNum type="alphaUcPeriod"/>
              <a:defRPr/>
            </a:pPr>
            <a:r>
              <a:rPr lang="en-US" sz="2000" dirty="0">
                <a:solidFill>
                  <a:schemeClr val="tx1"/>
                </a:solidFill>
                <a:latin typeface="Times" pitchFamily="2" charset="0"/>
              </a:rPr>
              <a:t>Explain TWO changes that were made in the U.S, Constitution to repair problems with the Articles </a:t>
            </a:r>
            <a:r>
              <a:rPr lang="en-US" sz="2000">
                <a:solidFill>
                  <a:schemeClr val="tx1"/>
                </a:solidFill>
                <a:latin typeface="Times" pitchFamily="2" charset="0"/>
              </a:rPr>
              <a:t>of Confederation.</a:t>
            </a:r>
            <a:endParaRPr lang="en-US" sz="2000" dirty="0">
              <a:solidFill>
                <a:schemeClr val="tx1"/>
              </a:solidFill>
              <a:latin typeface="Times" pitchFamily="2" charset="0"/>
            </a:endParaRPr>
          </a:p>
        </p:txBody>
      </p:sp>
      <p:pic>
        <p:nvPicPr>
          <p:cNvPr id="62469" name="Content Placeholder 4"/>
          <p:cNvPicPr>
            <a:picLocks noGrp="1" noChangeAspect="1"/>
          </p:cNvPicPr>
          <p:nvPr>
            <p:ph idx="1"/>
          </p:nvPr>
        </p:nvPicPr>
        <p:blipFill>
          <a:blip r:embed="rId2" cstate="print"/>
          <a:srcRect/>
          <a:stretch>
            <a:fillRect/>
          </a:stretch>
        </p:blipFill>
        <p:spPr>
          <a:xfrm>
            <a:off x="6096000" y="2921000"/>
            <a:ext cx="1422400" cy="1193800"/>
          </a:xfrm>
          <a:solidFill>
            <a:schemeClr val="bg1"/>
          </a:solidFill>
          <a:ln>
            <a:solidFill>
              <a:schemeClr val="tx2"/>
            </a:solid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solidFill>
            <a:schemeClr val="tx2">
              <a:lumMod val="40000"/>
              <a:lumOff val="60000"/>
            </a:schemeClr>
          </a:solidFill>
          <a:ln>
            <a:solidFill>
              <a:schemeClr val="accent6"/>
            </a:solidFill>
          </a:ln>
        </p:spPr>
        <p:txBody>
          <a:bodyPr>
            <a:normAutofit fontScale="90000"/>
          </a:bodyPr>
          <a:lstStyle/>
          <a:p>
            <a:pPr>
              <a:defRPr/>
            </a:pPr>
            <a:r>
              <a:rPr lang="en-US" dirty="0">
                <a:latin typeface="Baskerville Old Face" panose="02020602080505020303" pitchFamily="18" charset="0"/>
              </a:rPr>
              <a:t>Breaking Down the </a:t>
            </a:r>
            <a:r>
              <a:rPr lang="en-US" dirty="0" err="1">
                <a:latin typeface="Baskerville Old Face" panose="02020602080505020303" pitchFamily="18" charset="0"/>
              </a:rPr>
              <a:t>Freakin</a:t>
            </a:r>
            <a:r>
              <a:rPr lang="en-US" dirty="0">
                <a:latin typeface="Baskerville Old Face" panose="02020602080505020303" pitchFamily="18" charset="0"/>
              </a:rPr>
              <a:t> SAQ</a:t>
            </a:r>
          </a:p>
        </p:txBody>
      </p:sp>
      <p:sp>
        <p:nvSpPr>
          <p:cNvPr id="63490" name="Content Placeholder 2"/>
          <p:cNvSpPr>
            <a:spLocks noGrp="1"/>
          </p:cNvSpPr>
          <p:nvPr>
            <p:ph idx="1"/>
          </p:nvPr>
        </p:nvSpPr>
        <p:spPr>
          <a:xfrm>
            <a:off x="457200" y="1295400"/>
            <a:ext cx="8229600" cy="4830763"/>
          </a:xfrm>
        </p:spPr>
        <p:txBody>
          <a:bodyPr/>
          <a:lstStyle/>
          <a:p>
            <a:r>
              <a:rPr lang="en-US" altLang="en-US" sz="2400" smtClean="0">
                <a:latin typeface="Times" pitchFamily="18" charset="0"/>
                <a:cs typeface="Times" pitchFamily="18" charset="0"/>
              </a:rPr>
              <a:t>A Secret to success in AP GOV</a:t>
            </a:r>
          </a:p>
        </p:txBody>
      </p:sp>
      <p:pic>
        <p:nvPicPr>
          <p:cNvPr id="63491" name="Picture 2">
            <a:hlinkClick r:id="rId2"/>
          </p:cNvPr>
          <p:cNvPicPr>
            <a:picLocks noChangeAspect="1" noChangeArrowheads="1"/>
          </p:cNvPicPr>
          <p:nvPr/>
        </p:nvPicPr>
        <p:blipFill>
          <a:blip r:embed="rId3" cstate="print"/>
          <a:srcRect/>
          <a:stretch>
            <a:fillRect/>
          </a:stretch>
        </p:blipFill>
        <p:spPr bwMode="auto">
          <a:xfrm>
            <a:off x="2514600" y="1943100"/>
            <a:ext cx="3752850" cy="4876800"/>
          </a:xfrm>
          <a:prstGeom prst="rect">
            <a:avLst/>
          </a:prstGeom>
          <a:noFill/>
          <a:ln w="9525">
            <a:solidFill>
              <a:schemeClr val="tx1"/>
            </a:solidFill>
            <a:miter lim="800000"/>
            <a:headEnd/>
            <a:tailEnd/>
          </a:ln>
        </p:spPr>
      </p:pic>
      <p:pic>
        <p:nvPicPr>
          <p:cNvPr id="4" name="Rectangle 3"/>
          <p:cNvPicPr>
            <a:picLocks noChangeArrowheads="1"/>
          </p:cNvPicPr>
          <p:nvPr/>
        </p:nvPicPr>
        <p:blipFill>
          <a:blip r:embed="rId4" cstate="print"/>
          <a:srcRect/>
          <a:stretch>
            <a:fillRect/>
          </a:stretch>
        </p:blipFill>
        <p:spPr bwMode="auto">
          <a:xfrm>
            <a:off x="1917700" y="1968500"/>
            <a:ext cx="5295900" cy="723900"/>
          </a:xfrm>
          <a:prstGeom prst="rect">
            <a:avLst/>
          </a:prstGeom>
          <a:noFill/>
        </p:spPr>
      </p:pic>
      <p:pic>
        <p:nvPicPr>
          <p:cNvPr id="63493" name="Picture 3"/>
          <p:cNvPicPr>
            <a:picLocks noChangeAspect="1" noChangeArrowheads="1"/>
          </p:cNvPicPr>
          <p:nvPr/>
        </p:nvPicPr>
        <p:blipFill>
          <a:blip r:embed="rId5" cstate="print"/>
          <a:srcRect/>
          <a:stretch>
            <a:fillRect/>
          </a:stretch>
        </p:blipFill>
        <p:spPr bwMode="auto">
          <a:xfrm>
            <a:off x="381000" y="3733800"/>
            <a:ext cx="2676525" cy="2009775"/>
          </a:xfrm>
          <a:prstGeom prst="rect">
            <a:avLst/>
          </a:prstGeom>
          <a:noFill/>
          <a:ln w="9525">
            <a:noFill/>
            <a:miter lim="800000"/>
            <a:headEnd/>
            <a:tailEnd/>
          </a:ln>
        </p:spPr>
      </p:pic>
      <p:sp>
        <p:nvSpPr>
          <p:cNvPr id="63494" name="TextBox 4"/>
          <p:cNvSpPr txBox="1">
            <a:spLocks noChangeArrowheads="1"/>
          </p:cNvSpPr>
          <p:nvPr/>
        </p:nvSpPr>
        <p:spPr bwMode="auto">
          <a:xfrm>
            <a:off x="2667000" y="4011613"/>
            <a:ext cx="1524000" cy="369887"/>
          </a:xfrm>
          <a:prstGeom prst="rect">
            <a:avLst/>
          </a:prstGeom>
          <a:solidFill>
            <a:schemeClr val="bg1"/>
          </a:solidFill>
          <a:ln w="9525">
            <a:noFill/>
            <a:miter lim="800000"/>
            <a:headEnd/>
            <a:tailEnd/>
          </a:ln>
        </p:spPr>
        <p:txBody>
          <a:bodyPr>
            <a:spAutoFit/>
          </a:bodyPr>
          <a:lstStyle/>
          <a:p>
            <a:r>
              <a:rPr lang="en-US" altLang="en-US" b="1">
                <a:latin typeface="Times" pitchFamily="18" charset="0"/>
                <a:cs typeface="Times" pitchFamily="18" charset="0"/>
              </a:rPr>
              <a:t>Yeah!!!</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457200" y="276225"/>
            <a:ext cx="8229600" cy="715963"/>
          </a:xfrm>
          <a:solidFill>
            <a:schemeClr val="accent2"/>
          </a:solidFill>
          <a:ln>
            <a:solidFill>
              <a:schemeClr val="bg1"/>
            </a:solidFill>
          </a:ln>
        </p:spPr>
        <p:txBody>
          <a:bodyPr/>
          <a:lstStyle/>
          <a:p>
            <a:r>
              <a:rPr lang="en-US" altLang="en-US" smtClean="0">
                <a:solidFill>
                  <a:schemeClr val="bg1"/>
                </a:solidFill>
                <a:latin typeface="Baskerville Old Face" pitchFamily="18" charset="0"/>
              </a:rPr>
              <a:t>FRQ Type I – Concept Application</a:t>
            </a:r>
          </a:p>
        </p:txBody>
      </p:sp>
      <p:sp>
        <p:nvSpPr>
          <p:cNvPr id="3" name="Content Placeholder 2"/>
          <p:cNvSpPr>
            <a:spLocks noGrp="1"/>
          </p:cNvSpPr>
          <p:nvPr>
            <p:ph idx="1"/>
          </p:nvPr>
        </p:nvSpPr>
        <p:spPr>
          <a:xfrm>
            <a:off x="457200" y="1143000"/>
            <a:ext cx="8229600" cy="5440363"/>
          </a:xfrm>
          <a:solidFill>
            <a:schemeClr val="bg1"/>
          </a:solidFill>
          <a:ln>
            <a:solidFill>
              <a:schemeClr val="tx2">
                <a:lumMod val="50000"/>
              </a:schemeClr>
            </a:solidFill>
          </a:ln>
        </p:spPr>
        <p:txBody>
          <a:bodyPr/>
          <a:lstStyle/>
          <a:p>
            <a:pPr marL="0" indent="0">
              <a:buFont typeface="Arial" panose="020B0604020202020204" pitchFamily="34" charset="0"/>
              <a:buNone/>
              <a:defRPr/>
            </a:pPr>
            <a:r>
              <a:rPr lang="en-US" sz="1800" dirty="0">
                <a:latin typeface="Times" pitchFamily="2" charset="0"/>
              </a:rPr>
              <a:t>Since 2008 the Alliance Defending Freedom, a conservative Christian interest group, has promoted an annual event known as Pulpit Freedom Sunday. On this occasion, pastors are encouraged to challenge a provision of the tax law known as the Johnson Amendment, which prohibits political activity by certain nonprofit organizations, including religious organizations. While the Johnson Amendment does not restrict religious leaders from speaking out regarding social issues, it does prohibit them from contributing money to political campaigns or speaking out in favor or against candidates running for political office. On Pulpit Freedom Sunday, as an act of civil disobedience, pastors and religious leaders preach openly about the moral qualifications of candidates seeking office. </a:t>
            </a:r>
          </a:p>
          <a:p>
            <a:pPr marL="0" indent="0">
              <a:buFont typeface="Arial" panose="020B0604020202020204" pitchFamily="34" charset="0"/>
              <a:buNone/>
              <a:defRPr/>
            </a:pPr>
            <a:r>
              <a:rPr lang="en-US" sz="2000" dirty="0">
                <a:latin typeface="Times" pitchFamily="2" charset="0"/>
              </a:rPr>
              <a:t>After reading the scenario, please respond to A, B, and C below. </a:t>
            </a:r>
          </a:p>
          <a:p>
            <a:pPr marL="457200" indent="-457200">
              <a:buFont typeface="Arial" panose="020B0604020202020204" pitchFamily="34" charset="0"/>
              <a:buAutoNum type="alphaUcPeriod"/>
              <a:defRPr/>
            </a:pPr>
            <a:r>
              <a:rPr lang="en-US" sz="2000" dirty="0">
                <a:latin typeface="Times" pitchFamily="2" charset="0"/>
              </a:rPr>
              <a:t>Describe an action Congress could take to address the concerns of the interest group in the scenario. </a:t>
            </a:r>
          </a:p>
          <a:p>
            <a:pPr marL="457200" indent="-457200">
              <a:buFont typeface="Arial" panose="020B0604020202020204" pitchFamily="34" charset="0"/>
              <a:buAutoNum type="alphaUcPeriod"/>
              <a:defRPr/>
            </a:pPr>
            <a:r>
              <a:rPr lang="en-US" sz="2000" dirty="0">
                <a:latin typeface="Times" pitchFamily="2" charset="0"/>
              </a:rPr>
              <a:t>In the context of the scenario, explain how partisan divisions could prevent the action described in part A. </a:t>
            </a:r>
          </a:p>
          <a:p>
            <a:pPr marL="457200" indent="-457200">
              <a:buFont typeface="Arial" panose="020B0604020202020204" pitchFamily="34" charset="0"/>
              <a:buAutoNum type="alphaUcPeriod"/>
              <a:defRPr/>
            </a:pPr>
            <a:r>
              <a:rPr lang="en-US" sz="2000" dirty="0">
                <a:latin typeface="Times" pitchFamily="2" charset="0"/>
              </a:rPr>
              <a:t>Explain why the Alliance Defending Freedom might argue that their constitutional rights are threatened by the Johnson Amendment.</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457200" y="152400"/>
            <a:ext cx="8382000" cy="563563"/>
          </a:xfrm>
          <a:solidFill>
            <a:schemeClr val="accent2"/>
          </a:solidFill>
          <a:ln>
            <a:solidFill>
              <a:schemeClr val="bg1"/>
            </a:solidFill>
          </a:ln>
        </p:spPr>
        <p:txBody>
          <a:bodyPr/>
          <a:lstStyle/>
          <a:p>
            <a:r>
              <a:rPr lang="en-US" altLang="en-US" smtClean="0">
                <a:solidFill>
                  <a:schemeClr val="bg1"/>
                </a:solidFill>
                <a:latin typeface="Baskerville Old Face" pitchFamily="18" charset="0"/>
              </a:rPr>
              <a:t>FRQ Type II – Quantitative Analysis</a:t>
            </a:r>
          </a:p>
        </p:txBody>
      </p:sp>
      <p:sp>
        <p:nvSpPr>
          <p:cNvPr id="3" name="Content Placeholder 2"/>
          <p:cNvSpPr>
            <a:spLocks noGrp="1"/>
          </p:cNvSpPr>
          <p:nvPr>
            <p:ph idx="1"/>
          </p:nvPr>
        </p:nvSpPr>
        <p:spPr>
          <a:xfrm>
            <a:off x="304800" y="2971800"/>
            <a:ext cx="8686800" cy="3611563"/>
          </a:xfrm>
          <a:solidFill>
            <a:schemeClr val="bg1"/>
          </a:solidFill>
          <a:ln>
            <a:solidFill>
              <a:schemeClr val="tx2">
                <a:lumMod val="50000"/>
              </a:schemeClr>
            </a:solidFill>
          </a:ln>
        </p:spPr>
        <p:txBody>
          <a:bodyPr/>
          <a:lstStyle/>
          <a:p>
            <a:pPr marL="0" indent="0">
              <a:buFont typeface="Arial" panose="020B0604020202020204" pitchFamily="34" charset="0"/>
              <a:buNone/>
              <a:defRPr/>
            </a:pPr>
            <a:r>
              <a:rPr lang="en-US" sz="2000" dirty="0">
                <a:latin typeface="Times" pitchFamily="2" charset="0"/>
              </a:rPr>
              <a:t>2. Use the bar graph to answer the following questions. </a:t>
            </a:r>
          </a:p>
          <a:p>
            <a:pPr marL="457200" indent="-457200">
              <a:buFont typeface="Arial" panose="020B0604020202020204" pitchFamily="34" charset="0"/>
              <a:buAutoNum type="alphaUcPeriod"/>
              <a:defRPr/>
            </a:pPr>
            <a:r>
              <a:rPr lang="en-US" sz="2000" dirty="0">
                <a:latin typeface="Times" pitchFamily="2" charset="0"/>
              </a:rPr>
              <a:t>Identify the political affiliation of people who are most likely to believe elected officials should compromise. </a:t>
            </a:r>
          </a:p>
          <a:p>
            <a:pPr marL="457200" indent="-457200">
              <a:buFont typeface="Arial" panose="020B0604020202020204" pitchFamily="34" charset="0"/>
              <a:buAutoNum type="alphaUcPeriod"/>
              <a:defRPr/>
            </a:pPr>
            <a:r>
              <a:rPr lang="en-US" sz="2000" dirty="0">
                <a:latin typeface="Times" pitchFamily="2" charset="0"/>
              </a:rPr>
              <a:t>Describe the difference between Democrats and Republicans on their attitudes of whether government officials should stick to their principles, based on the data in the bar graph. </a:t>
            </a:r>
          </a:p>
          <a:p>
            <a:pPr marL="457200" indent="-457200">
              <a:buFont typeface="Arial" panose="020B0604020202020204" pitchFamily="34" charset="0"/>
              <a:buAutoNum type="alphaUcPeriod"/>
              <a:defRPr/>
            </a:pPr>
            <a:r>
              <a:rPr lang="en-US" sz="2000" dirty="0">
                <a:latin typeface="Times" pitchFamily="2" charset="0"/>
              </a:rPr>
              <a:t>Explain how the data in the bar graph could influence how a Republican candidate would shift his or her campaign positions after securing the Republican nomination for president. </a:t>
            </a:r>
          </a:p>
          <a:p>
            <a:pPr marL="457200" indent="-457200">
              <a:buFont typeface="Arial" panose="020B0604020202020204" pitchFamily="34" charset="0"/>
              <a:buAutoNum type="alphaUcPeriod"/>
              <a:defRPr/>
            </a:pPr>
            <a:r>
              <a:rPr lang="en-US" sz="2000" dirty="0">
                <a:latin typeface="Times" pitchFamily="2" charset="0"/>
              </a:rPr>
              <a:t>Explain how the data in the bar graph could affect policy making interactions between the president and Congress</a:t>
            </a:r>
          </a:p>
        </p:txBody>
      </p:sp>
      <p:pic>
        <p:nvPicPr>
          <p:cNvPr id="65539" name="Picture 3"/>
          <p:cNvPicPr>
            <a:picLocks noChangeAspect="1" noChangeArrowheads="1"/>
          </p:cNvPicPr>
          <p:nvPr/>
        </p:nvPicPr>
        <p:blipFill>
          <a:blip r:embed="rId2" cstate="print"/>
          <a:srcRect/>
          <a:stretch>
            <a:fillRect/>
          </a:stretch>
        </p:blipFill>
        <p:spPr bwMode="auto">
          <a:xfrm>
            <a:off x="1028700" y="849313"/>
            <a:ext cx="7086600" cy="1989137"/>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57200" y="274638"/>
            <a:ext cx="8229600" cy="639762"/>
          </a:xfrm>
          <a:solidFill>
            <a:schemeClr val="accent2"/>
          </a:solidFill>
          <a:ln>
            <a:solidFill>
              <a:srgbClr val="002060"/>
            </a:solidFill>
          </a:ln>
        </p:spPr>
        <p:txBody>
          <a:bodyPr/>
          <a:lstStyle/>
          <a:p>
            <a:r>
              <a:rPr lang="en-US" altLang="en-US" smtClean="0">
                <a:solidFill>
                  <a:schemeClr val="bg1"/>
                </a:solidFill>
                <a:latin typeface="Times New Roman" pitchFamily="18" charset="0"/>
                <a:cs typeface="Times New Roman" pitchFamily="18" charset="0"/>
              </a:rPr>
              <a:t>A Lego Constitution</a:t>
            </a:r>
          </a:p>
        </p:txBody>
      </p:sp>
      <p:sp>
        <p:nvSpPr>
          <p:cNvPr id="16386" name="Content Placeholder 2"/>
          <p:cNvSpPr>
            <a:spLocks noGrp="1"/>
          </p:cNvSpPr>
          <p:nvPr>
            <p:ph idx="1"/>
          </p:nvPr>
        </p:nvSpPr>
        <p:spPr>
          <a:xfrm>
            <a:off x="457200" y="1143000"/>
            <a:ext cx="8229600" cy="4983163"/>
          </a:xfrm>
          <a:solidFill>
            <a:schemeClr val="bg1"/>
          </a:solidFill>
        </p:spPr>
        <p:txBody>
          <a:bodyPr/>
          <a:lstStyle/>
          <a:p>
            <a:pPr marL="11113" lvl="1" indent="0">
              <a:buFont typeface="Arial" panose="020B0604020202020204" pitchFamily="34" charset="0"/>
              <a:buNone/>
              <a:defRPr/>
            </a:pPr>
            <a:r>
              <a:rPr lang="en-US" altLang="en-US" sz="2400" dirty="0">
                <a:latin typeface="Times New Roman" panose="02020603050405020304" pitchFamily="18" charset="0"/>
                <a:cs typeface="Times New Roman" panose="02020603050405020304" pitchFamily="18" charset="0"/>
              </a:rPr>
              <a:t>Select TWO of the following and explain how they help the Founding fathers define the idea of good governance in a Constitutional democracy.</a:t>
            </a:r>
          </a:p>
          <a:p>
            <a:pPr marL="354013" lvl="1" indent="-342900">
              <a:buFont typeface="Arial" panose="020B0604020202020204" pitchFamily="34" charset="0"/>
              <a:buChar char="–"/>
              <a:defRPr/>
            </a:pPr>
            <a:r>
              <a:rPr lang="en-US" altLang="en-US" sz="2400" b="1" dirty="0">
                <a:solidFill>
                  <a:srgbClr val="002060"/>
                </a:solidFill>
                <a:latin typeface="Times New Roman" panose="02020603050405020304" pitchFamily="18" charset="0"/>
                <a:cs typeface="Times New Roman" panose="02020603050405020304" pitchFamily="18" charset="0"/>
              </a:rPr>
              <a:t>“Two Treatise of Government”  by John Locke </a:t>
            </a:r>
          </a:p>
          <a:p>
            <a:pPr marL="354013" lvl="1" indent="-342900">
              <a:buFont typeface="Arial" panose="020B0604020202020204" pitchFamily="34" charset="0"/>
              <a:buChar char="–"/>
              <a:defRPr/>
            </a:pPr>
            <a:r>
              <a:rPr lang="en-US" altLang="en-US" sz="2400" b="1" dirty="0">
                <a:solidFill>
                  <a:srgbClr val="002060"/>
                </a:solidFill>
                <a:latin typeface="Times New Roman" panose="02020603050405020304" pitchFamily="18" charset="0"/>
                <a:cs typeface="Times New Roman" panose="02020603050405020304" pitchFamily="18" charset="0"/>
              </a:rPr>
              <a:t>Tyrannical actions by the British government during the American revolution</a:t>
            </a:r>
          </a:p>
          <a:p>
            <a:pPr marL="354013" lvl="1" indent="-342900">
              <a:buFont typeface="Arial" panose="020B0604020202020204" pitchFamily="34" charset="0"/>
              <a:buChar char="–"/>
              <a:defRPr/>
            </a:pPr>
            <a:r>
              <a:rPr lang="en-US" altLang="en-US" sz="2400" b="1" dirty="0">
                <a:solidFill>
                  <a:srgbClr val="002060"/>
                </a:solidFill>
                <a:latin typeface="Times New Roman" panose="02020603050405020304" pitchFamily="18" charset="0"/>
                <a:cs typeface="Times New Roman" panose="02020603050405020304" pitchFamily="18" charset="0"/>
              </a:rPr>
              <a:t>Declaration of Independence</a:t>
            </a:r>
          </a:p>
        </p:txBody>
      </p:sp>
      <p:pic>
        <p:nvPicPr>
          <p:cNvPr id="18435" name="Picture 7"/>
          <p:cNvPicPr>
            <a:picLocks noChangeAspect="1"/>
          </p:cNvPicPr>
          <p:nvPr/>
        </p:nvPicPr>
        <p:blipFill>
          <a:blip r:embed="rId2" cstate="print"/>
          <a:srcRect/>
          <a:stretch>
            <a:fillRect/>
          </a:stretch>
        </p:blipFill>
        <p:spPr bwMode="auto">
          <a:xfrm>
            <a:off x="914400" y="4246563"/>
            <a:ext cx="3733800" cy="2362200"/>
          </a:xfrm>
          <a:prstGeom prst="rect">
            <a:avLst/>
          </a:prstGeom>
          <a:noFill/>
          <a:ln w="9525">
            <a:noFill/>
            <a:miter lim="800000"/>
            <a:headEnd/>
            <a:tailEnd/>
          </a:ln>
        </p:spPr>
      </p:pic>
      <p:pic>
        <p:nvPicPr>
          <p:cNvPr id="18436" name="Picture 1"/>
          <p:cNvPicPr>
            <a:picLocks noChangeAspect="1" noChangeArrowheads="1"/>
          </p:cNvPicPr>
          <p:nvPr/>
        </p:nvPicPr>
        <p:blipFill>
          <a:blip r:embed="rId3" cstate="print"/>
          <a:srcRect/>
          <a:stretch>
            <a:fillRect/>
          </a:stretch>
        </p:blipFill>
        <p:spPr bwMode="auto">
          <a:xfrm>
            <a:off x="4800600" y="3509963"/>
            <a:ext cx="4021138" cy="2205037"/>
          </a:xfrm>
          <a:prstGeom prst="rect">
            <a:avLst/>
          </a:prstGeom>
          <a:noFill/>
          <a:ln w="9525">
            <a:noFill/>
            <a:miter lim="800000"/>
            <a:headEnd/>
            <a:tailEnd/>
          </a:ln>
        </p:spPr>
      </p:pic>
      <p:sp>
        <p:nvSpPr>
          <p:cNvPr id="3" name="Oval Callout 2"/>
          <p:cNvSpPr/>
          <p:nvPr/>
        </p:nvSpPr>
        <p:spPr>
          <a:xfrm>
            <a:off x="7543800" y="3348038"/>
            <a:ext cx="1430338" cy="750887"/>
          </a:xfrm>
          <a:prstGeom prst="wedgeEllipseCallout">
            <a:avLst>
              <a:gd name="adj1" fmla="val -43055"/>
              <a:gd name="adj2" fmla="val 7112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latin typeface="Times" pitchFamily="2" charset="0"/>
              </a:rPr>
              <a:t>What is good government?</a:t>
            </a:r>
          </a:p>
        </p:txBody>
      </p:sp>
      <p:sp>
        <p:nvSpPr>
          <p:cNvPr id="7" name="Oval Callout 6"/>
          <p:cNvSpPr/>
          <p:nvPr/>
        </p:nvSpPr>
        <p:spPr>
          <a:xfrm>
            <a:off x="5961063" y="3494088"/>
            <a:ext cx="1430337" cy="752475"/>
          </a:xfrm>
          <a:prstGeom prst="wedgeEllipseCallout">
            <a:avLst>
              <a:gd name="adj1" fmla="val -43055"/>
              <a:gd name="adj2" fmla="val 7112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latin typeface="Times" pitchFamily="2" charset="0"/>
              </a:rPr>
              <a:t>Stopping object tyranny</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a:xfrm>
            <a:off x="457200" y="304800"/>
            <a:ext cx="8229600" cy="563563"/>
          </a:xfrm>
          <a:solidFill>
            <a:schemeClr val="accent2"/>
          </a:solidFill>
          <a:ln>
            <a:solidFill>
              <a:schemeClr val="bg1"/>
            </a:solidFill>
          </a:ln>
        </p:spPr>
        <p:txBody>
          <a:bodyPr/>
          <a:lstStyle/>
          <a:p>
            <a:r>
              <a:rPr lang="en-US" altLang="en-US" sz="3200" smtClean="0">
                <a:solidFill>
                  <a:schemeClr val="bg1"/>
                </a:solidFill>
                <a:latin typeface="Baskerville Old Face" pitchFamily="18" charset="0"/>
              </a:rPr>
              <a:t>FRQ Type III – Supreme Court Comparison</a:t>
            </a:r>
          </a:p>
        </p:txBody>
      </p:sp>
      <p:sp>
        <p:nvSpPr>
          <p:cNvPr id="3" name="Content Placeholder 2"/>
          <p:cNvSpPr>
            <a:spLocks noGrp="1"/>
          </p:cNvSpPr>
          <p:nvPr>
            <p:ph idx="1"/>
          </p:nvPr>
        </p:nvSpPr>
        <p:spPr>
          <a:xfrm>
            <a:off x="304800" y="990600"/>
            <a:ext cx="8686800" cy="5715000"/>
          </a:xfrm>
          <a:solidFill>
            <a:schemeClr val="bg1"/>
          </a:solidFill>
          <a:ln>
            <a:solidFill>
              <a:schemeClr val="tx2">
                <a:lumMod val="50000"/>
              </a:schemeClr>
            </a:solidFill>
          </a:ln>
        </p:spPr>
        <p:txBody>
          <a:bodyPr/>
          <a:lstStyle/>
          <a:p>
            <a:pPr marL="0" indent="0">
              <a:buFont typeface="Arial" panose="020B0604020202020204" pitchFamily="34" charset="0"/>
              <a:buNone/>
              <a:defRPr/>
            </a:pPr>
            <a:r>
              <a:rPr lang="en-US" sz="1800" dirty="0">
                <a:latin typeface="Times" pitchFamily="2" charset="0"/>
              </a:rPr>
              <a:t>In the 1950s, Pete Hernandez, a Mexican American agricultural worker, was found guilty of murder and sentenced to life in prison by an all-white jury in Jackson County, Texas. Hernandez’s defense claimed that people of Mexican ancestry had been discriminated against in Jackson County. They pointed to the fact that no person of Mexican ancestry had served on a jury in 25 years and that the Jackson County Courthouse itself practiced segregation in its facilities. The five jury commissioners, who selected the members of the grand jury, testified under oath that they selected jurors based only on their qualifications and did not consider race or national origin in their decisions. In the ensuing case, Hernandez v. Texas (1954), the Supreme Court unanimously ruled in favor of Hernandez, deciding that evidence of discrimination against Mexican Americans existed in Jackson County and that the Constitution prohibits such discrimination. </a:t>
            </a:r>
          </a:p>
          <a:p>
            <a:pPr marL="0" indent="0">
              <a:buFont typeface="Arial" panose="020B0604020202020204" pitchFamily="34" charset="0"/>
              <a:buNone/>
              <a:defRPr/>
            </a:pPr>
            <a:r>
              <a:rPr lang="en-US" sz="2000" dirty="0">
                <a:latin typeface="Times" pitchFamily="2" charset="0"/>
              </a:rPr>
              <a:t>Based on the information above, respond to the following questions. </a:t>
            </a:r>
          </a:p>
          <a:p>
            <a:pPr marL="457200" indent="-457200">
              <a:buFont typeface="Arial" panose="020B0604020202020204" pitchFamily="34" charset="0"/>
              <a:buAutoNum type="alphaUcPeriod"/>
              <a:defRPr/>
            </a:pPr>
            <a:r>
              <a:rPr lang="en-US" sz="2000" dirty="0">
                <a:latin typeface="Times" pitchFamily="2" charset="0"/>
              </a:rPr>
              <a:t>Identify the clause in the Fourteenth Amendment that was used as the basis for the decision in both Brown v. Board of Education (1954) and Hernandez v. Texas (1954). </a:t>
            </a:r>
          </a:p>
          <a:p>
            <a:pPr marL="457200" indent="-457200">
              <a:buFont typeface="Arial" panose="020B0604020202020204" pitchFamily="34" charset="0"/>
              <a:buAutoNum type="alphaUcPeriod"/>
              <a:defRPr/>
            </a:pPr>
            <a:r>
              <a:rPr lang="en-US" sz="2000" dirty="0">
                <a:latin typeface="Times" pitchFamily="2" charset="0"/>
              </a:rPr>
              <a:t>Explain how the facts in both Brown v. Board of Education and Hernandez v. Texas led to a similar decision in both cases. </a:t>
            </a:r>
          </a:p>
          <a:p>
            <a:pPr marL="457200" indent="-457200">
              <a:buFont typeface="Arial" panose="020B0604020202020204" pitchFamily="34" charset="0"/>
              <a:buAutoNum type="alphaUcPeriod"/>
              <a:defRPr/>
            </a:pPr>
            <a:r>
              <a:rPr lang="en-US" sz="2000" dirty="0">
                <a:latin typeface="Times" pitchFamily="2" charset="0"/>
              </a:rPr>
              <a:t>C. Explain how an interest group could use the decision in Hernandez v. Texas to advance its agenda.</a:t>
            </a:r>
          </a:p>
        </p:txBody>
      </p:sp>
      <p:sp>
        <p:nvSpPr>
          <p:cNvPr id="4" name="Rectangle 3"/>
          <p:cNvSpPr/>
          <p:nvPr/>
        </p:nvSpPr>
        <p:spPr>
          <a:xfrm>
            <a:off x="2743200" y="1143000"/>
            <a:ext cx="5486400" cy="762000"/>
          </a:xfrm>
          <a:prstGeom prst="rect">
            <a:avLst/>
          </a:prstGeom>
          <a:solidFill>
            <a:schemeClr val="tx2">
              <a:lumMod val="5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pitchFamily="2" charset="0"/>
              </a:rPr>
              <a:t>15 require Supreme Court Cases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a:xfrm>
            <a:off x="457200" y="274638"/>
            <a:ext cx="8229600" cy="639762"/>
          </a:xfrm>
          <a:solidFill>
            <a:schemeClr val="accent2"/>
          </a:solidFill>
        </p:spPr>
        <p:txBody>
          <a:bodyPr/>
          <a:lstStyle/>
          <a:p>
            <a:r>
              <a:rPr lang="en-US" altLang="en-US" smtClean="0">
                <a:solidFill>
                  <a:schemeClr val="bg1"/>
                </a:solidFill>
                <a:latin typeface="Baskerville Old Face" pitchFamily="18" charset="0"/>
              </a:rPr>
              <a:t>FRQ - Steps to Success </a:t>
            </a:r>
          </a:p>
        </p:txBody>
      </p:sp>
      <p:sp>
        <p:nvSpPr>
          <p:cNvPr id="3" name="Content Placeholder 2"/>
          <p:cNvSpPr>
            <a:spLocks noGrp="1"/>
          </p:cNvSpPr>
          <p:nvPr>
            <p:ph idx="1"/>
          </p:nvPr>
        </p:nvSpPr>
        <p:spPr>
          <a:xfrm>
            <a:off x="304800" y="1066800"/>
            <a:ext cx="8382000" cy="5334000"/>
          </a:xfrm>
          <a:solidFill>
            <a:schemeClr val="bg1"/>
          </a:solidFill>
        </p:spPr>
        <p:txBody>
          <a:bodyPr/>
          <a:lstStyle/>
          <a:p>
            <a:pPr marL="0" indent="0">
              <a:buFont typeface="Arial" panose="020B0604020202020204" pitchFamily="34" charset="0"/>
              <a:buNone/>
              <a:defRPr/>
            </a:pPr>
            <a:r>
              <a:rPr lang="en-US" sz="2000" dirty="0">
                <a:latin typeface="Times" pitchFamily="2" charset="0"/>
              </a:rPr>
              <a:t>Step 1 – Analysis</a:t>
            </a:r>
          </a:p>
          <a:p>
            <a:pPr>
              <a:buFont typeface="Arial" panose="020B0604020202020204" pitchFamily="34" charset="0"/>
              <a:buChar char="•"/>
              <a:defRPr/>
            </a:pPr>
            <a:r>
              <a:rPr lang="en-US" sz="2000" dirty="0">
                <a:latin typeface="Times" pitchFamily="2" charset="0"/>
              </a:rPr>
              <a:t>The first three FRQs will have a stimulus which critical to respond understanding what is being asked.  (Strip the stimulus for important clues</a:t>
            </a:r>
          </a:p>
          <a:p>
            <a:pPr>
              <a:buFont typeface="Arial" panose="020B0604020202020204" pitchFamily="34" charset="0"/>
              <a:buChar char="•"/>
              <a:defRPr/>
            </a:pPr>
            <a:r>
              <a:rPr lang="en-US" sz="2000" dirty="0">
                <a:latin typeface="Times" pitchFamily="2" charset="0"/>
              </a:rPr>
              <a:t>The Question - highlight key words within the question and simplify what the question is asking</a:t>
            </a:r>
          </a:p>
          <a:p>
            <a:pPr>
              <a:buFont typeface="Arial" panose="020B0604020202020204" pitchFamily="34" charset="0"/>
              <a:buChar char="•"/>
              <a:defRPr/>
            </a:pPr>
            <a:r>
              <a:rPr lang="en-US" sz="2000" dirty="0">
                <a:latin typeface="Times" pitchFamily="2" charset="0"/>
              </a:rPr>
              <a:t>Action Verbs (Qualify): identify, describe, explain, and analyze</a:t>
            </a:r>
          </a:p>
          <a:p>
            <a:pPr marL="0" indent="0">
              <a:buFont typeface="Arial" panose="020B0604020202020204" pitchFamily="34" charset="0"/>
              <a:buNone/>
              <a:defRPr/>
            </a:pPr>
            <a:r>
              <a:rPr lang="en-US" sz="2000" dirty="0">
                <a:latin typeface="Times" pitchFamily="2" charset="0"/>
              </a:rPr>
              <a:t>Step 2 – Plan</a:t>
            </a:r>
          </a:p>
          <a:p>
            <a:pPr>
              <a:buFont typeface="Arial" panose="020B0604020202020204" pitchFamily="34" charset="0"/>
              <a:buChar char="•"/>
              <a:defRPr/>
            </a:pPr>
            <a:r>
              <a:rPr lang="en-US" sz="2000" dirty="0">
                <a:latin typeface="Times" pitchFamily="2" charset="0"/>
              </a:rPr>
              <a:t>Quick plan each part (A, B, C, </a:t>
            </a:r>
            <a:r>
              <a:rPr lang="en-US" sz="2000" dirty="0" err="1">
                <a:latin typeface="Times" pitchFamily="2" charset="0"/>
              </a:rPr>
              <a:t>etc</a:t>
            </a:r>
            <a:r>
              <a:rPr lang="en-US" sz="2000" dirty="0">
                <a:latin typeface="Times" pitchFamily="2" charset="0"/>
              </a:rPr>
              <a:t> . . .) – NO REPEATING IDEAS – one time only</a:t>
            </a:r>
          </a:p>
          <a:p>
            <a:pPr>
              <a:buFont typeface="Arial" panose="020B0604020202020204" pitchFamily="34" charset="0"/>
              <a:buChar char="•"/>
              <a:defRPr/>
            </a:pPr>
            <a:r>
              <a:rPr lang="en-US" sz="2000" dirty="0">
                <a:latin typeface="Times" pitchFamily="2" charset="0"/>
              </a:rPr>
              <a:t>Bulleted examples (be factual – Great Compromise, 1st Amendment</a:t>
            </a:r>
          </a:p>
          <a:p>
            <a:pPr marL="0" indent="0">
              <a:buFont typeface="Arial" panose="020B0604020202020204" pitchFamily="34" charset="0"/>
              <a:buNone/>
              <a:defRPr/>
            </a:pPr>
            <a:r>
              <a:rPr lang="en-US" sz="2000" dirty="0">
                <a:latin typeface="Times" pitchFamily="2" charset="0"/>
              </a:rPr>
              <a:t>Step 3 – Write – use complete sentences and paragraphs (bulleted points or outlines DO NOT earn points)</a:t>
            </a:r>
          </a:p>
          <a:p>
            <a:pPr marL="0" indent="0">
              <a:buFont typeface="Arial" panose="020B0604020202020204" pitchFamily="34" charset="0"/>
              <a:buNone/>
              <a:defRPr/>
            </a:pPr>
            <a:r>
              <a:rPr lang="en-US" sz="2000" dirty="0">
                <a:latin typeface="Times" pitchFamily="2" charset="0"/>
              </a:rPr>
              <a:t>Step 4 – Proofread – make sure you have no glaring errors (correct if you do – don’t re-write the whole thing), and you have met the guidelines of the action verbs with an example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457200" y="152400"/>
            <a:ext cx="8229600" cy="487363"/>
          </a:xfrm>
          <a:solidFill>
            <a:schemeClr val="accent2"/>
          </a:solidFill>
        </p:spPr>
        <p:txBody>
          <a:bodyPr/>
          <a:lstStyle/>
          <a:p>
            <a:r>
              <a:rPr lang="en-US" altLang="en-US" smtClean="0">
                <a:solidFill>
                  <a:schemeClr val="bg1"/>
                </a:solidFill>
                <a:latin typeface="Baskerville Old Face" pitchFamily="18" charset="0"/>
              </a:rPr>
              <a:t>Deconstructing FRQs</a:t>
            </a:r>
          </a:p>
        </p:txBody>
      </p:sp>
      <p:sp>
        <p:nvSpPr>
          <p:cNvPr id="3" name="Content Placeholder 2"/>
          <p:cNvSpPr>
            <a:spLocks noGrp="1"/>
          </p:cNvSpPr>
          <p:nvPr>
            <p:ph idx="1"/>
          </p:nvPr>
        </p:nvSpPr>
        <p:spPr>
          <a:xfrm>
            <a:off x="214313" y="762000"/>
            <a:ext cx="8686800" cy="2590800"/>
          </a:xfrm>
          <a:solidFill>
            <a:schemeClr val="bg1"/>
          </a:solidFill>
          <a:ln>
            <a:solidFill>
              <a:schemeClr val="tx2">
                <a:lumMod val="50000"/>
              </a:schemeClr>
            </a:solidFill>
          </a:ln>
        </p:spPr>
        <p:txBody>
          <a:bodyPr/>
          <a:lstStyle/>
          <a:p>
            <a:pPr marL="0" indent="0">
              <a:buFont typeface="Arial" panose="020B0604020202020204" pitchFamily="34" charset="0"/>
              <a:buNone/>
              <a:defRPr/>
            </a:pPr>
            <a:r>
              <a:rPr lang="en-US" sz="1800" dirty="0">
                <a:latin typeface="Times" pitchFamily="2" charset="0"/>
              </a:rPr>
              <a:t>After the Constitutional Convention Federalists and Anti-Federalists debated over whether the states should ratify the U.S. Constitution. Pseudo-names, such as Publius, Brutus, and Federal Farmer, presented argumentative tracks over whether the Constitution created a a balanced government; meaning did it properly give the national government the authority to govern without creating tyrannical government.  Each side explain how the new Constitution repaired the failures of the Articles of Confederation and evaluated whether these promoted democracy or inhibited it.  The ratification debate was especially important because Americans had not forgotten their experience under the authority of the British monarchy and give us insight as how-to potential interpret the Constitution for our modern times.</a:t>
            </a:r>
          </a:p>
        </p:txBody>
      </p:sp>
      <p:sp>
        <p:nvSpPr>
          <p:cNvPr id="4" name="Rectangle 3"/>
          <p:cNvSpPr/>
          <p:nvPr/>
        </p:nvSpPr>
        <p:spPr>
          <a:xfrm>
            <a:off x="200025" y="3505200"/>
            <a:ext cx="8715375" cy="3316288"/>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tx1"/>
                </a:solidFill>
                <a:latin typeface="Times" pitchFamily="2" charset="0"/>
              </a:rPr>
              <a:t>After reading the scenario, please respond to A, B, and C below.</a:t>
            </a:r>
          </a:p>
          <a:p>
            <a:pPr marL="457200" indent="-457200">
              <a:buFont typeface="+mj-lt"/>
              <a:buAutoNum type="alphaUcPeriod"/>
              <a:defRPr/>
            </a:pPr>
            <a:r>
              <a:rPr lang="en-US" sz="2000" dirty="0">
                <a:solidFill>
                  <a:schemeClr val="tx1"/>
                </a:solidFill>
                <a:latin typeface="Times" pitchFamily="2" charset="0"/>
              </a:rPr>
              <a:t>In context of the excerpt, explain ONE way that the Anti-federalist would argue that the U.S. Constitution created the opportunity for the national government to become to powerful.</a:t>
            </a:r>
          </a:p>
          <a:p>
            <a:pPr marL="457200" indent="-457200">
              <a:buFont typeface="+mj-lt"/>
              <a:buAutoNum type="alphaUcPeriod"/>
              <a:defRPr/>
            </a:pPr>
            <a:r>
              <a:rPr lang="en-US" sz="2000" dirty="0">
                <a:solidFill>
                  <a:schemeClr val="tx1"/>
                </a:solidFill>
                <a:latin typeface="Times" pitchFamily="2" charset="0"/>
              </a:rPr>
              <a:t>One of the major focuses of the debate over the original Constitution was how it could maintain liberty and the security of the people. Explain ONE way the Constitution was designed to met this challenge?</a:t>
            </a:r>
          </a:p>
          <a:p>
            <a:pPr marL="457200" indent="-457200">
              <a:buFont typeface="+mj-lt"/>
              <a:buAutoNum type="alphaUcPeriod"/>
              <a:defRPr/>
            </a:pPr>
            <a:r>
              <a:rPr lang="en-US" sz="2000" dirty="0">
                <a:solidFill>
                  <a:schemeClr val="tx1"/>
                </a:solidFill>
                <a:latin typeface="Times" pitchFamily="2" charset="0"/>
              </a:rPr>
              <a:t>The Constitution was designed to outlast those that framed it.  Explain how the Constitution, established in 1789, has been able to govern America through modern changes.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a:xfrm>
            <a:off x="457200" y="152400"/>
            <a:ext cx="8229600" cy="579438"/>
          </a:xfrm>
          <a:solidFill>
            <a:schemeClr val="accent2"/>
          </a:solidFill>
          <a:ln>
            <a:solidFill>
              <a:srgbClr val="002060"/>
            </a:solidFill>
          </a:ln>
        </p:spPr>
        <p:txBody>
          <a:bodyPr/>
          <a:lstStyle/>
          <a:p>
            <a:r>
              <a:rPr lang="en-US" altLang="en-US" smtClean="0">
                <a:solidFill>
                  <a:schemeClr val="bg1"/>
                </a:solidFill>
                <a:latin typeface="Baskerville Old Face" pitchFamily="18" charset="0"/>
                <a:cs typeface="Times" pitchFamily="18" charset="0"/>
              </a:rPr>
              <a:t>Winning the FRQ Race</a:t>
            </a:r>
          </a:p>
        </p:txBody>
      </p:sp>
      <p:sp>
        <p:nvSpPr>
          <p:cNvPr id="69634" name="Content Placeholder 2"/>
          <p:cNvSpPr>
            <a:spLocks noGrp="1"/>
          </p:cNvSpPr>
          <p:nvPr>
            <p:ph idx="1"/>
          </p:nvPr>
        </p:nvSpPr>
        <p:spPr>
          <a:xfrm>
            <a:off x="457200" y="3962400"/>
            <a:ext cx="8229600" cy="2743200"/>
          </a:xfrm>
          <a:solidFill>
            <a:schemeClr val="bg1"/>
          </a:solidFill>
          <a:ln>
            <a:solidFill>
              <a:srgbClr val="002060"/>
            </a:solidFill>
          </a:ln>
        </p:spPr>
        <p:txBody>
          <a:bodyPr/>
          <a:lstStyle/>
          <a:p>
            <a:pPr marL="457200" indent="-457200">
              <a:buFont typeface="Calibri" pitchFamily="34" charset="0"/>
              <a:buAutoNum type="alphaUcPeriod"/>
            </a:pPr>
            <a:r>
              <a:rPr lang="en-US" altLang="en-US" sz="2000" smtClean="0">
                <a:solidFill>
                  <a:srgbClr val="002060"/>
                </a:solidFill>
                <a:latin typeface="Times" pitchFamily="18" charset="0"/>
                <a:cs typeface="Times" pitchFamily="18" charset="0"/>
              </a:rPr>
              <a:t>Must include each democracy works differently (rep. Dem. elects people to govern for us vs. all citizens debate and vote on laws)</a:t>
            </a:r>
          </a:p>
          <a:p>
            <a:pPr marL="457200" indent="-457200">
              <a:buFont typeface="Calibri" pitchFamily="34" charset="0"/>
              <a:buAutoNum type="alphaUcPeriod"/>
            </a:pPr>
            <a:r>
              <a:rPr lang="en-US" altLang="en-US" sz="2000" smtClean="0">
                <a:solidFill>
                  <a:srgbClr val="002060"/>
                </a:solidFill>
                <a:latin typeface="Times" pitchFamily="18" charset="0"/>
                <a:cs typeface="Times" pitchFamily="18" charset="0"/>
              </a:rPr>
              <a:t>Must explain the reason support with factual evidence</a:t>
            </a:r>
          </a:p>
          <a:p>
            <a:pPr marL="457200" indent="-457200">
              <a:buFont typeface="Calibri" pitchFamily="34" charset="0"/>
              <a:buAutoNum type="alphaUcPeriod"/>
            </a:pPr>
            <a:r>
              <a:rPr lang="en-US" altLang="en-US" sz="2000" smtClean="0">
                <a:solidFill>
                  <a:srgbClr val="002060"/>
                </a:solidFill>
                <a:latin typeface="Times" pitchFamily="18" charset="0"/>
                <a:cs typeface="Times" pitchFamily="18" charset="0"/>
              </a:rPr>
              <a:t>Must explain – National government can tax (DOES NOT explain how this is a repair to the AOC)</a:t>
            </a:r>
          </a:p>
          <a:p>
            <a:pPr marL="457200" indent="-457200">
              <a:buFont typeface="Calibri" pitchFamily="34" charset="0"/>
              <a:buAutoNum type="alphaUcPeriod"/>
            </a:pPr>
            <a:r>
              <a:rPr lang="en-US" altLang="en-US" sz="2000" smtClean="0">
                <a:solidFill>
                  <a:srgbClr val="002060"/>
                </a:solidFill>
                <a:latin typeface="Times" pitchFamily="18" charset="0"/>
                <a:cs typeface="Times" pitchFamily="18" charset="0"/>
              </a:rPr>
              <a:t>Must give a constitutional principle and explain it</a:t>
            </a:r>
          </a:p>
          <a:p>
            <a:pPr marL="457200" indent="-457200">
              <a:buFont typeface="Calibri" pitchFamily="34" charset="0"/>
              <a:buAutoNum type="alphaUcPeriod"/>
            </a:pPr>
            <a:r>
              <a:rPr lang="en-US" altLang="en-US" sz="2000" smtClean="0">
                <a:solidFill>
                  <a:srgbClr val="002060"/>
                </a:solidFill>
                <a:latin typeface="Times" pitchFamily="18" charset="0"/>
                <a:cs typeface="Times" pitchFamily="18" charset="0"/>
              </a:rPr>
              <a:t>Must explain how the constitution can be adapted to fit a modern society (amendments without explaining is an incomplete answer)</a:t>
            </a:r>
          </a:p>
        </p:txBody>
      </p:sp>
      <p:sp>
        <p:nvSpPr>
          <p:cNvPr id="4" name="Rectangle 3"/>
          <p:cNvSpPr/>
          <p:nvPr/>
        </p:nvSpPr>
        <p:spPr>
          <a:xfrm>
            <a:off x="457200" y="914400"/>
            <a:ext cx="8229600" cy="289560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mj-lt"/>
              <a:buAutoNum type="alphaUcPeriod"/>
              <a:defRPr/>
            </a:pPr>
            <a:endParaRPr lang="en-US" dirty="0">
              <a:latin typeface="Times" panose="02020603050405020304" pitchFamily="18" charset="0"/>
              <a:cs typeface="Times" panose="02020603050405020304" pitchFamily="18" charset="0"/>
            </a:endParaRPr>
          </a:p>
          <a:p>
            <a:pPr marL="342900" indent="-342900">
              <a:buFont typeface="+mj-lt"/>
              <a:buAutoNum type="alphaUcPeriod"/>
              <a:defRPr/>
            </a:pPr>
            <a:r>
              <a:rPr lang="en-US" dirty="0">
                <a:latin typeface="Times" panose="02020603050405020304" pitchFamily="18" charset="0"/>
                <a:cs typeface="Times" panose="02020603050405020304" pitchFamily="18" charset="0"/>
              </a:rPr>
              <a:t>Describe a major difference between a representative democracy and direct participatory democracy.</a:t>
            </a:r>
          </a:p>
          <a:p>
            <a:pPr marL="342900" indent="-342900">
              <a:buFont typeface="+mj-lt"/>
              <a:buAutoNum type="alphaUcPeriod"/>
              <a:defRPr/>
            </a:pPr>
            <a:r>
              <a:rPr lang="en-US" dirty="0">
                <a:latin typeface="Times" panose="02020603050405020304" pitchFamily="18" charset="0"/>
                <a:cs typeface="Times" panose="02020603050405020304" pitchFamily="18" charset="0"/>
              </a:rPr>
              <a:t>Explain ONE reason why the founders selected a decentralized government of the Articles of Confederation as their first attempt a government of the people.</a:t>
            </a:r>
          </a:p>
          <a:p>
            <a:pPr marL="342900" indent="-342900">
              <a:buFont typeface="+mj-lt"/>
              <a:buAutoNum type="alphaUcPeriod"/>
              <a:defRPr/>
            </a:pPr>
            <a:r>
              <a:rPr lang="en-US" dirty="0">
                <a:latin typeface="Times" panose="02020603050405020304" pitchFamily="18" charset="0"/>
                <a:cs typeface="Times" panose="02020603050405020304" pitchFamily="18" charset="0"/>
              </a:rPr>
              <a:t>Explain two major ways the Constitution repaired weaknesses of the Articles of Confederation.</a:t>
            </a:r>
          </a:p>
          <a:p>
            <a:pPr marL="342900" indent="-342900">
              <a:buFont typeface="+mj-lt"/>
              <a:buAutoNum type="alphaUcPeriod"/>
              <a:defRPr/>
            </a:pPr>
            <a:r>
              <a:rPr lang="en-US" dirty="0">
                <a:latin typeface="Times" panose="02020603050405020304" pitchFamily="18" charset="0"/>
                <a:cs typeface="Times" panose="02020603050405020304" pitchFamily="18" charset="0"/>
              </a:rPr>
              <a:t>In response to Jefferson’s quote above, how did the founders establish a government that had the authority to govern but also had protections against tyranny.</a:t>
            </a:r>
          </a:p>
          <a:p>
            <a:pPr marL="342900" indent="-342900">
              <a:buFont typeface="+mj-lt"/>
              <a:buAutoNum type="alphaUcPeriod"/>
              <a:defRPr/>
            </a:pPr>
            <a:r>
              <a:rPr lang="en-US" dirty="0">
                <a:latin typeface="Times" panose="02020603050405020304" pitchFamily="18" charset="0"/>
                <a:cs typeface="Times" panose="02020603050405020304" pitchFamily="18" charset="0"/>
              </a:rPr>
              <a:t>Describe ONE way that the Constitution can be consider a living document.</a:t>
            </a:r>
          </a:p>
          <a:p>
            <a:pPr>
              <a:defRPr/>
            </a:pPr>
            <a:endParaRPr lang="en-US" dirty="0">
              <a:solidFill>
                <a:schemeClr val="bg1"/>
              </a:solidFill>
              <a:latin typeface="Times" panose="02020603050405020304" pitchFamily="18" charset="0"/>
              <a:cs typeface="Times" panose="02020603050405020304"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457200" y="274638"/>
            <a:ext cx="8229600" cy="868362"/>
          </a:xfrm>
          <a:solidFill>
            <a:schemeClr val="accent2"/>
          </a:solidFill>
          <a:ln>
            <a:solidFill>
              <a:srgbClr val="002060"/>
            </a:solidFill>
          </a:ln>
        </p:spPr>
        <p:txBody>
          <a:bodyPr/>
          <a:lstStyle/>
          <a:p>
            <a:r>
              <a:rPr lang="en-US" altLang="en-US" smtClean="0">
                <a:solidFill>
                  <a:schemeClr val="bg1"/>
                </a:solidFill>
                <a:latin typeface="Baskerville Old Face" pitchFamily="18" charset="0"/>
              </a:rPr>
              <a:t>A Living Document </a:t>
            </a:r>
          </a:p>
        </p:txBody>
      </p:sp>
      <p:sp>
        <p:nvSpPr>
          <p:cNvPr id="70658" name="Content Placeholder 2"/>
          <p:cNvSpPr>
            <a:spLocks noGrp="1"/>
          </p:cNvSpPr>
          <p:nvPr>
            <p:ph idx="1"/>
          </p:nvPr>
        </p:nvSpPr>
        <p:spPr>
          <a:xfrm>
            <a:off x="457200" y="1524000"/>
            <a:ext cx="8229600" cy="4525963"/>
          </a:xfrm>
        </p:spPr>
        <p:txBody>
          <a:bodyPr/>
          <a:lstStyle/>
          <a:p>
            <a:endParaRPr lang="en-US" altLang="en-US" sz="2000" smtClean="0">
              <a:latin typeface="Times New Roman" pitchFamily="18" charset="0"/>
              <a:cs typeface="Times New Roman" pitchFamily="18" charset="0"/>
            </a:endParaRPr>
          </a:p>
          <a:p>
            <a:endParaRPr lang="en-US" altLang="en-US" sz="2000" smtClean="0">
              <a:latin typeface="Times New Roman" pitchFamily="18" charset="0"/>
              <a:cs typeface="Times New Roman" pitchFamily="18" charset="0"/>
            </a:endParaRPr>
          </a:p>
          <a:p>
            <a:endParaRPr lang="en-US" altLang="en-US" sz="2000" smtClean="0">
              <a:latin typeface="Times New Roman" pitchFamily="18" charset="0"/>
              <a:cs typeface="Times New Roman" pitchFamily="18" charset="0"/>
            </a:endParaRPr>
          </a:p>
          <a:p>
            <a:endParaRPr lang="en-US" altLang="en-US" sz="2000" smtClean="0">
              <a:latin typeface="Times New Roman" pitchFamily="18" charset="0"/>
              <a:cs typeface="Times New Roman" pitchFamily="18" charset="0"/>
            </a:endParaRPr>
          </a:p>
          <a:p>
            <a:endParaRPr lang="en-US" altLang="en-US" sz="2000" smtClean="0">
              <a:latin typeface="Times New Roman" pitchFamily="18" charset="0"/>
              <a:cs typeface="Times New Roman" pitchFamily="18" charset="0"/>
            </a:endParaRPr>
          </a:p>
          <a:p>
            <a:endParaRPr lang="en-US" altLang="en-US" sz="2000" smtClean="0">
              <a:latin typeface="Times New Roman" pitchFamily="18" charset="0"/>
              <a:cs typeface="Times New Roman" pitchFamily="18" charset="0"/>
            </a:endParaRPr>
          </a:p>
        </p:txBody>
      </p:sp>
      <p:pic>
        <p:nvPicPr>
          <p:cNvPr id="70659" name="Picture 2" descr="http://ponderingprinciples.com/wp-content/uploads/2009/06/living-constitution.jpg"/>
          <p:cNvPicPr>
            <a:picLocks noChangeAspect="1" noChangeArrowheads="1"/>
          </p:cNvPicPr>
          <p:nvPr/>
        </p:nvPicPr>
        <p:blipFill>
          <a:blip r:embed="rId2" cstate="print"/>
          <a:srcRect/>
          <a:stretch>
            <a:fillRect/>
          </a:stretch>
        </p:blipFill>
        <p:spPr bwMode="auto">
          <a:xfrm>
            <a:off x="723900" y="1371600"/>
            <a:ext cx="7696200" cy="1857375"/>
          </a:xfrm>
          <a:prstGeom prst="rect">
            <a:avLst/>
          </a:prstGeom>
          <a:noFill/>
          <a:ln w="9525">
            <a:noFill/>
            <a:miter lim="800000"/>
            <a:headEnd/>
            <a:tailEnd/>
          </a:ln>
        </p:spPr>
      </p:pic>
      <p:sp>
        <p:nvSpPr>
          <p:cNvPr id="2" name="Rectangle 1"/>
          <p:cNvSpPr/>
          <p:nvPr/>
        </p:nvSpPr>
        <p:spPr>
          <a:xfrm>
            <a:off x="3162300" y="3373438"/>
            <a:ext cx="2819400" cy="657225"/>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latin typeface="Times New Roman" panose="02020603050405020304" pitchFamily="18" charset="0"/>
                <a:cs typeface="Times New Roman" panose="02020603050405020304" pitchFamily="18" charset="0"/>
              </a:rPr>
              <a:t>Formal Change </a:t>
            </a:r>
          </a:p>
          <a:p>
            <a:pPr algn="ctr">
              <a:defRPr/>
            </a:pPr>
            <a:r>
              <a:rPr lang="en-US" sz="2000" b="1" dirty="0">
                <a:latin typeface="Times New Roman" panose="02020603050405020304" pitchFamily="18" charset="0"/>
                <a:cs typeface="Times New Roman" panose="02020603050405020304" pitchFamily="18" charset="0"/>
              </a:rPr>
              <a:t>Within the Constitution</a:t>
            </a:r>
          </a:p>
        </p:txBody>
      </p:sp>
      <p:sp>
        <p:nvSpPr>
          <p:cNvPr id="5" name="Rectangle 4"/>
          <p:cNvSpPr/>
          <p:nvPr/>
        </p:nvSpPr>
        <p:spPr>
          <a:xfrm>
            <a:off x="3657600" y="4343400"/>
            <a:ext cx="2133600" cy="609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002060"/>
                </a:solidFill>
                <a:latin typeface="Times New Roman" panose="02020603050405020304" pitchFamily="18" charset="0"/>
                <a:cs typeface="Times New Roman" panose="02020603050405020304" pitchFamily="18" charset="0"/>
              </a:rPr>
              <a:t>Constitutional Amendment </a:t>
            </a:r>
          </a:p>
        </p:txBody>
      </p:sp>
      <p:sp>
        <p:nvSpPr>
          <p:cNvPr id="6" name="Arrow: Down 5"/>
          <p:cNvSpPr/>
          <p:nvPr/>
        </p:nvSpPr>
        <p:spPr>
          <a:xfrm>
            <a:off x="4419600" y="4030663"/>
            <a:ext cx="457200" cy="23653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p:cNvSpPr txBox="1"/>
          <p:nvPr/>
        </p:nvSpPr>
        <p:spPr>
          <a:xfrm>
            <a:off x="304800" y="5105400"/>
            <a:ext cx="8534400" cy="1631950"/>
          </a:xfrm>
          <a:prstGeom prst="rect">
            <a:avLst/>
          </a:prstGeom>
          <a:solidFill>
            <a:schemeClr val="bg2"/>
          </a:solidFill>
          <a:ln>
            <a:solidFill>
              <a:schemeClr val="tx1"/>
            </a:solidFill>
          </a:ln>
        </p:spPr>
        <p:txBody>
          <a:bodyPr>
            <a:spAutoFit/>
          </a:bodyPr>
          <a:lstStyle/>
          <a:p>
            <a:pPr>
              <a:defRPr/>
            </a:pPr>
            <a:r>
              <a:rPr lang="en-US" sz="2000" dirty="0">
                <a:solidFill>
                  <a:srgbClr val="FF0000"/>
                </a:solidFill>
                <a:latin typeface="Times New Roman" panose="02020603050405020304" pitchFamily="18" charset="0"/>
                <a:cs typeface="Times New Roman" panose="02020603050405020304" pitchFamily="18" charset="0"/>
              </a:rPr>
              <a:t>Two Step Process</a:t>
            </a:r>
          </a:p>
          <a:p>
            <a:pPr marL="342900" indent="-342900">
              <a:buFont typeface="Arial" panose="020B0604020202020204" pitchFamily="34" charset="0"/>
              <a:buChar char="•"/>
              <a:defRPr/>
            </a:pPr>
            <a:r>
              <a:rPr lang="en-US" sz="2000" b="1" dirty="0">
                <a:solidFill>
                  <a:srgbClr val="002060"/>
                </a:solidFill>
                <a:latin typeface="Times New Roman" panose="02020603050405020304" pitchFamily="18" charset="0"/>
                <a:cs typeface="Times New Roman" panose="02020603050405020304" pitchFamily="18" charset="0"/>
              </a:rPr>
              <a:t>Proposal</a:t>
            </a:r>
            <a:r>
              <a:rPr lang="en-US" sz="2000" dirty="0">
                <a:latin typeface="Times New Roman" panose="02020603050405020304" pitchFamily="18" charset="0"/>
                <a:cs typeface="Times New Roman" panose="02020603050405020304" pitchFamily="18" charset="0"/>
              </a:rPr>
              <a:t> – 2/3rds vote in both house of Congress or 2/3rds vote by states in a national convention </a:t>
            </a:r>
          </a:p>
          <a:p>
            <a:pPr marL="342900" indent="-342900">
              <a:buFont typeface="Arial" panose="020B0604020202020204" pitchFamily="34" charset="0"/>
              <a:buChar char="•"/>
              <a:defRPr/>
            </a:pPr>
            <a:r>
              <a:rPr lang="en-US" sz="2000" b="1" dirty="0">
                <a:solidFill>
                  <a:srgbClr val="002060"/>
                </a:solidFill>
                <a:latin typeface="Times New Roman" panose="02020603050405020304" pitchFamily="18" charset="0"/>
                <a:cs typeface="Times New Roman" panose="02020603050405020304" pitchFamily="18" charset="0"/>
              </a:rPr>
              <a:t>Ratification</a:t>
            </a:r>
            <a:r>
              <a:rPr lang="en-US" sz="2000" dirty="0">
                <a:latin typeface="Times New Roman" panose="02020603050405020304" pitchFamily="18" charset="0"/>
                <a:cs typeface="Times New Roman" panose="02020603050405020304" pitchFamily="18" charset="0"/>
              </a:rPr>
              <a:t> – 3/4th vote of state legislation or 3/4</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vote by states at a national convention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457200" y="274638"/>
            <a:ext cx="8229600" cy="868362"/>
          </a:xfrm>
          <a:solidFill>
            <a:schemeClr val="accent2"/>
          </a:solidFill>
          <a:ln>
            <a:solidFill>
              <a:srgbClr val="002060"/>
            </a:solidFill>
          </a:ln>
        </p:spPr>
        <p:txBody>
          <a:bodyPr/>
          <a:lstStyle/>
          <a:p>
            <a:r>
              <a:rPr lang="en-US" altLang="en-US" smtClean="0">
                <a:solidFill>
                  <a:schemeClr val="bg1"/>
                </a:solidFill>
                <a:latin typeface="Baskerville Old Face" pitchFamily="18" charset="0"/>
              </a:rPr>
              <a:t>A Living Document </a:t>
            </a:r>
          </a:p>
        </p:txBody>
      </p:sp>
      <p:sp>
        <p:nvSpPr>
          <p:cNvPr id="71682" name="Content Placeholder 2"/>
          <p:cNvSpPr>
            <a:spLocks noGrp="1"/>
          </p:cNvSpPr>
          <p:nvPr>
            <p:ph idx="1"/>
          </p:nvPr>
        </p:nvSpPr>
        <p:spPr>
          <a:xfrm>
            <a:off x="457200" y="1487488"/>
            <a:ext cx="8229600" cy="4525962"/>
          </a:xfrm>
        </p:spPr>
        <p:txBody>
          <a:bodyPr/>
          <a:lstStyle/>
          <a:p>
            <a:endParaRPr lang="en-US" altLang="en-US" sz="2000" smtClean="0">
              <a:latin typeface="Times New Roman" pitchFamily="18" charset="0"/>
              <a:cs typeface="Times New Roman" pitchFamily="18" charset="0"/>
            </a:endParaRPr>
          </a:p>
          <a:p>
            <a:endParaRPr lang="en-US" altLang="en-US" sz="2000" smtClean="0">
              <a:latin typeface="Times New Roman" pitchFamily="18" charset="0"/>
              <a:cs typeface="Times New Roman" pitchFamily="18" charset="0"/>
            </a:endParaRPr>
          </a:p>
          <a:p>
            <a:endParaRPr lang="en-US" altLang="en-US" sz="2000" smtClean="0">
              <a:latin typeface="Times New Roman" pitchFamily="18" charset="0"/>
              <a:cs typeface="Times New Roman" pitchFamily="18" charset="0"/>
            </a:endParaRPr>
          </a:p>
          <a:p>
            <a:endParaRPr lang="en-US" altLang="en-US" sz="2000" smtClean="0">
              <a:latin typeface="Times New Roman" pitchFamily="18" charset="0"/>
              <a:cs typeface="Times New Roman" pitchFamily="18" charset="0"/>
            </a:endParaRPr>
          </a:p>
          <a:p>
            <a:endParaRPr lang="en-US" altLang="en-US" sz="2000" smtClean="0">
              <a:latin typeface="Times New Roman" pitchFamily="18" charset="0"/>
              <a:cs typeface="Times New Roman" pitchFamily="18" charset="0"/>
            </a:endParaRPr>
          </a:p>
          <a:p>
            <a:endParaRPr lang="en-US" altLang="en-US" sz="2000" smtClean="0">
              <a:latin typeface="Times New Roman" pitchFamily="18" charset="0"/>
              <a:cs typeface="Times New Roman" pitchFamily="18" charset="0"/>
            </a:endParaRPr>
          </a:p>
        </p:txBody>
      </p:sp>
      <p:sp>
        <p:nvSpPr>
          <p:cNvPr id="2" name="Rectangle 1"/>
          <p:cNvSpPr/>
          <p:nvPr/>
        </p:nvSpPr>
        <p:spPr>
          <a:xfrm>
            <a:off x="4876800" y="1524000"/>
            <a:ext cx="2819400" cy="657225"/>
          </a:xfrm>
          <a:prstGeom prst="rect">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latin typeface="Times New Roman" panose="02020603050405020304" pitchFamily="18" charset="0"/>
                <a:cs typeface="Times New Roman" panose="02020603050405020304" pitchFamily="18" charset="0"/>
              </a:rPr>
              <a:t>Informal Changes </a:t>
            </a:r>
          </a:p>
          <a:p>
            <a:pPr algn="ctr">
              <a:defRPr/>
            </a:pPr>
            <a:r>
              <a:rPr lang="en-US" sz="2000" b="1" dirty="0">
                <a:latin typeface="Times New Roman" panose="02020603050405020304" pitchFamily="18" charset="0"/>
                <a:cs typeface="Times New Roman" panose="02020603050405020304" pitchFamily="18" charset="0"/>
              </a:rPr>
              <a:t>to the Constitution</a:t>
            </a:r>
          </a:p>
        </p:txBody>
      </p:sp>
      <p:sp>
        <p:nvSpPr>
          <p:cNvPr id="5" name="Rectangle 4"/>
          <p:cNvSpPr/>
          <p:nvPr/>
        </p:nvSpPr>
        <p:spPr>
          <a:xfrm>
            <a:off x="4930775" y="2528888"/>
            <a:ext cx="3756025" cy="609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002060"/>
                </a:solidFill>
                <a:latin typeface="Times New Roman" panose="02020603050405020304" pitchFamily="18" charset="0"/>
                <a:cs typeface="Times New Roman" panose="02020603050405020304" pitchFamily="18" charset="0"/>
              </a:rPr>
              <a:t>Supreme Court decisions - precedent</a:t>
            </a:r>
          </a:p>
        </p:txBody>
      </p:sp>
      <p:sp>
        <p:nvSpPr>
          <p:cNvPr id="6" name="Arrow: Down 5"/>
          <p:cNvSpPr/>
          <p:nvPr/>
        </p:nvSpPr>
        <p:spPr>
          <a:xfrm>
            <a:off x="6286500" y="2236788"/>
            <a:ext cx="457200" cy="23653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p:cNvSpPr txBox="1"/>
          <p:nvPr/>
        </p:nvSpPr>
        <p:spPr>
          <a:xfrm>
            <a:off x="304800" y="5105400"/>
            <a:ext cx="8534400" cy="1631950"/>
          </a:xfrm>
          <a:prstGeom prst="rect">
            <a:avLst/>
          </a:prstGeom>
          <a:solidFill>
            <a:schemeClr val="bg2"/>
          </a:solidFill>
          <a:ln>
            <a:solidFill>
              <a:schemeClr val="tx1"/>
            </a:solidFill>
          </a:ln>
        </p:spPr>
        <p:txBody>
          <a:bodyPr>
            <a:spAutoFit/>
          </a:bodyPr>
          <a:lstStyle/>
          <a:p>
            <a:pPr>
              <a:defRPr/>
            </a:pPr>
            <a:r>
              <a:rPr lang="en-US" sz="2000" dirty="0">
                <a:solidFill>
                  <a:srgbClr val="FF0000"/>
                </a:solidFill>
                <a:latin typeface="Times New Roman" panose="02020603050405020304" pitchFamily="18" charset="0"/>
                <a:cs typeface="Times New Roman" panose="02020603050405020304" pitchFamily="18" charset="0"/>
              </a:rPr>
              <a:t>Flexible Constitution </a:t>
            </a:r>
          </a:p>
          <a:p>
            <a:pPr marL="342900" indent="-342900">
              <a:buFont typeface="Arial" panose="020B0604020202020204" pitchFamily="34" charset="0"/>
              <a:buChar char="•"/>
              <a:defRPr/>
            </a:pPr>
            <a:r>
              <a:rPr lang="en-US" sz="2000" b="1" dirty="0">
                <a:solidFill>
                  <a:srgbClr val="002060"/>
                </a:solidFill>
                <a:latin typeface="Times New Roman" panose="02020603050405020304" pitchFamily="18" charset="0"/>
                <a:cs typeface="Times New Roman" panose="02020603050405020304" pitchFamily="18" charset="0"/>
              </a:rPr>
              <a:t>Necessary and Proper Clause </a:t>
            </a:r>
            <a:r>
              <a:rPr lang="en-US" sz="2000" dirty="0">
                <a:latin typeface="Times New Roman" panose="02020603050405020304" pitchFamily="18" charset="0"/>
                <a:cs typeface="Times New Roman" panose="02020603050405020304" pitchFamily="18" charset="0"/>
              </a:rPr>
              <a:t>– implied powers through expanding enumerated powers (Air Force, Regulation of Pollution, National Bank)</a:t>
            </a:r>
          </a:p>
          <a:p>
            <a:pPr marL="342900" indent="-342900">
              <a:buFont typeface="Arial" panose="020B0604020202020204" pitchFamily="34" charset="0"/>
              <a:buChar char="•"/>
              <a:defRPr/>
            </a:pPr>
            <a:r>
              <a:rPr lang="en-US" sz="2000" b="1" dirty="0">
                <a:solidFill>
                  <a:srgbClr val="002060"/>
                </a:solidFill>
                <a:latin typeface="Times New Roman" panose="02020603050405020304" pitchFamily="18" charset="0"/>
                <a:cs typeface="Times New Roman" panose="02020603050405020304" pitchFamily="18" charset="0"/>
              </a:rPr>
              <a:t>Interstate Commerce Clause </a:t>
            </a:r>
            <a:r>
              <a:rPr lang="en-US" sz="2000" dirty="0">
                <a:latin typeface="Times New Roman" panose="02020603050405020304" pitchFamily="18" charset="0"/>
                <a:cs typeface="Times New Roman" panose="02020603050405020304" pitchFamily="18" charset="0"/>
              </a:rPr>
              <a:t> – regulate trade allows government to limit state powers (Healthcare, Segregations)</a:t>
            </a:r>
          </a:p>
        </p:txBody>
      </p:sp>
      <p:sp>
        <p:nvSpPr>
          <p:cNvPr id="11" name="Rectangle 10"/>
          <p:cNvSpPr/>
          <p:nvPr/>
        </p:nvSpPr>
        <p:spPr>
          <a:xfrm>
            <a:off x="4930775" y="3267075"/>
            <a:ext cx="3756025" cy="609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002060"/>
                </a:solidFill>
                <a:latin typeface="Times New Roman" panose="02020603050405020304" pitchFamily="18" charset="0"/>
                <a:cs typeface="Times New Roman" panose="02020603050405020304" pitchFamily="18" charset="0"/>
              </a:rPr>
              <a:t>Tradition – Political parties</a:t>
            </a:r>
          </a:p>
        </p:txBody>
      </p:sp>
      <p:sp>
        <p:nvSpPr>
          <p:cNvPr id="12" name="Rectangle 11"/>
          <p:cNvSpPr/>
          <p:nvPr/>
        </p:nvSpPr>
        <p:spPr>
          <a:xfrm>
            <a:off x="4930775" y="3976688"/>
            <a:ext cx="3756025" cy="609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dirty="0">
                <a:solidFill>
                  <a:srgbClr val="002060"/>
                </a:solidFill>
                <a:latin typeface="Times New Roman" panose="02020603050405020304" pitchFamily="18" charset="0"/>
                <a:cs typeface="Times New Roman" panose="02020603050405020304" pitchFamily="18" charset="0"/>
              </a:rPr>
              <a:t>Interpretation: Take Care of Clause – executive orders </a:t>
            </a:r>
          </a:p>
        </p:txBody>
      </p:sp>
      <p:pic>
        <p:nvPicPr>
          <p:cNvPr id="71689" name="Picture 6" descr="http://image.patriotpost.us/2012-04-02-brief-cartoon-1.jpg"/>
          <p:cNvPicPr>
            <a:picLocks noChangeAspect="1" noChangeArrowheads="1"/>
          </p:cNvPicPr>
          <p:nvPr/>
        </p:nvPicPr>
        <p:blipFill>
          <a:blip r:embed="rId2" cstate="print"/>
          <a:srcRect/>
          <a:stretch>
            <a:fillRect/>
          </a:stretch>
        </p:blipFill>
        <p:spPr bwMode="auto">
          <a:xfrm>
            <a:off x="660400" y="1487488"/>
            <a:ext cx="3897313" cy="3273425"/>
          </a:xfrm>
          <a:prstGeom prst="rect">
            <a:avLst/>
          </a:prstGeom>
          <a:noFill/>
          <a:ln w="9525">
            <a:solidFill>
              <a:srgbClr val="002060"/>
            </a:solid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a:xfrm>
            <a:off x="457200" y="274638"/>
            <a:ext cx="8229600" cy="639762"/>
          </a:xfrm>
          <a:solidFill>
            <a:schemeClr val="accent2"/>
          </a:solidFill>
          <a:ln>
            <a:solidFill>
              <a:schemeClr val="accent1"/>
            </a:solidFill>
          </a:ln>
        </p:spPr>
        <p:txBody>
          <a:bodyPr/>
          <a:lstStyle/>
          <a:p>
            <a:r>
              <a:rPr lang="en-US" altLang="en-US" sz="3200" smtClean="0">
                <a:solidFill>
                  <a:schemeClr val="bg1"/>
                </a:solidFill>
                <a:latin typeface="Baskerville Old Face" pitchFamily="18" charset="0"/>
              </a:rPr>
              <a:t>Marbury v. Madison (informal amending)</a:t>
            </a:r>
          </a:p>
        </p:txBody>
      </p:sp>
      <p:sp>
        <p:nvSpPr>
          <p:cNvPr id="3" name="Content Placeholder 2"/>
          <p:cNvSpPr>
            <a:spLocks noGrp="1"/>
          </p:cNvSpPr>
          <p:nvPr>
            <p:ph idx="1"/>
          </p:nvPr>
        </p:nvSpPr>
        <p:spPr>
          <a:xfrm>
            <a:off x="457200" y="1219200"/>
            <a:ext cx="8229600" cy="4906963"/>
          </a:xfrm>
        </p:spPr>
        <p:txBody>
          <a:bodyPr/>
          <a:lstStyle/>
          <a:p>
            <a:pPr>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Marshall Law </a:t>
            </a:r>
          </a:p>
          <a:p>
            <a:pPr marL="0" indent="0">
              <a:buFont typeface="Arial" panose="020B0604020202020204" pitchFamily="34" charset="0"/>
              <a:buNone/>
              <a:defRPr/>
            </a:pPr>
            <a:r>
              <a:rPr lang="en-US" sz="2400" b="1" dirty="0">
                <a:solidFill>
                  <a:srgbClr val="0070C0"/>
                </a:solidFill>
                <a:latin typeface="Times New Roman" panose="02020603050405020304" pitchFamily="18" charset="0"/>
                <a:cs typeface="Times New Roman" panose="02020603050405020304" pitchFamily="18" charset="0"/>
              </a:rPr>
              <a:t>"It is emphatically the province and duty of the judicial department to say what the law is.”</a:t>
            </a:r>
          </a:p>
          <a:p>
            <a:pPr marL="0" indent="0">
              <a:buFont typeface="Arial" panose="020B0604020202020204" pitchFamily="34" charset="0"/>
              <a:buNone/>
              <a:defRPr/>
            </a:pPr>
            <a:r>
              <a:rPr lang="en-US" sz="2400" dirty="0">
                <a:latin typeface="Times New Roman" panose="02020603050405020304" pitchFamily="18" charset="0"/>
                <a:cs typeface="Times New Roman" panose="02020603050405020304" pitchFamily="18" charset="0"/>
              </a:rPr>
              <a:t>	- Justice John Marshall, </a:t>
            </a:r>
            <a:r>
              <a:rPr lang="en-US" sz="2400" b="1" u="sng" dirty="0">
                <a:latin typeface="Times New Roman" panose="02020603050405020304" pitchFamily="18" charset="0"/>
                <a:cs typeface="Times New Roman" panose="02020603050405020304" pitchFamily="18" charset="0"/>
              </a:rPr>
              <a:t>Marbury v. Madison</a:t>
            </a:r>
            <a:r>
              <a:rPr lang="en-US" sz="2400" dirty="0">
                <a:latin typeface="Times New Roman" panose="02020603050405020304" pitchFamily="18" charset="0"/>
                <a:cs typeface="Times New Roman" panose="02020603050405020304" pitchFamily="18" charset="0"/>
              </a:rPr>
              <a:t> 1803</a:t>
            </a:r>
          </a:p>
          <a:p>
            <a:pPr marL="0" indent="0">
              <a:buFont typeface="Arial" panose="020B0604020202020204" pitchFamily="34" charset="0"/>
              <a:buNone/>
              <a:defRPr/>
            </a:pPr>
            <a:endParaRPr lang="en-US"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4343400" y="3048000"/>
            <a:ext cx="4572000" cy="3581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New Roman" panose="02020603050405020304" pitchFamily="18" charset="0"/>
                <a:cs typeface="Times New Roman" panose="02020603050405020304" pitchFamily="18" charset="0"/>
              </a:rPr>
              <a:t>Interpretation – </a:t>
            </a:r>
            <a:r>
              <a:rPr lang="en-US" sz="2400" b="1" dirty="0">
                <a:solidFill>
                  <a:srgbClr val="FFFF00"/>
                </a:solidFill>
                <a:latin typeface="Times New Roman" panose="02020603050405020304" pitchFamily="18" charset="0"/>
                <a:cs typeface="Times New Roman" panose="02020603050405020304" pitchFamily="18" charset="0"/>
              </a:rPr>
              <a:t>Judicial Review</a:t>
            </a:r>
          </a:p>
          <a:p>
            <a:pPr marL="342900" indent="-342900">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The Constitution is the law of the land</a:t>
            </a:r>
          </a:p>
          <a:p>
            <a:pPr marL="342900" indent="-342900">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The court’s job is to interpret the Constitution</a:t>
            </a:r>
          </a:p>
          <a:p>
            <a:pPr marL="342900" indent="-342900">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Therefore they can declare laws unconstitutional</a:t>
            </a:r>
          </a:p>
        </p:txBody>
      </p:sp>
      <p:pic>
        <p:nvPicPr>
          <p:cNvPr id="72708" name="Picture 4"/>
          <p:cNvPicPr>
            <a:picLocks noChangeAspect="1"/>
          </p:cNvPicPr>
          <p:nvPr/>
        </p:nvPicPr>
        <p:blipFill>
          <a:blip r:embed="rId2" cstate="print"/>
          <a:srcRect/>
          <a:stretch>
            <a:fillRect/>
          </a:stretch>
        </p:blipFill>
        <p:spPr bwMode="auto">
          <a:xfrm>
            <a:off x="457200" y="3505200"/>
            <a:ext cx="3124200" cy="3124200"/>
          </a:xfrm>
          <a:prstGeom prst="rect">
            <a:avLst/>
          </a:prstGeom>
          <a:noFill/>
          <a:ln w="9525">
            <a:noFill/>
            <a:miter lim="800000"/>
            <a:headEnd/>
            <a:tailEnd/>
          </a:ln>
        </p:spPr>
      </p:pic>
      <p:sp>
        <p:nvSpPr>
          <p:cNvPr id="6" name="Rectangle 5"/>
          <p:cNvSpPr/>
          <p:nvPr/>
        </p:nvSpPr>
        <p:spPr>
          <a:xfrm>
            <a:off x="228600" y="2933700"/>
            <a:ext cx="3581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FF00"/>
                </a:solidFill>
                <a:latin typeface="Times New Roman" panose="02020603050405020304" pitchFamily="18" charset="0"/>
                <a:cs typeface="Times New Roman" panose="02020603050405020304" pitchFamily="18" charset="0"/>
              </a:rPr>
              <a:t>The Constitution is a Living Document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457200" y="228600"/>
            <a:ext cx="8229600" cy="792163"/>
          </a:xfrm>
          <a:solidFill>
            <a:schemeClr val="accent2"/>
          </a:solidFill>
          <a:ln>
            <a:solidFill>
              <a:srgbClr val="002060"/>
            </a:solidFill>
          </a:ln>
        </p:spPr>
        <p:txBody>
          <a:bodyPr/>
          <a:lstStyle/>
          <a:p>
            <a:r>
              <a:rPr lang="en-US" altLang="en-US" smtClean="0">
                <a:solidFill>
                  <a:schemeClr val="bg1"/>
                </a:solidFill>
                <a:latin typeface="Baskerville Old Face" pitchFamily="18" charset="0"/>
              </a:rPr>
              <a:t>Constitutional Band-aide</a:t>
            </a:r>
          </a:p>
        </p:txBody>
      </p:sp>
      <p:sp>
        <p:nvSpPr>
          <p:cNvPr id="56323" name="Content Placeholder 2"/>
          <p:cNvSpPr>
            <a:spLocks noGrp="1"/>
          </p:cNvSpPr>
          <p:nvPr>
            <p:ph idx="1"/>
          </p:nvPr>
        </p:nvSpPr>
        <p:spPr>
          <a:xfrm>
            <a:off x="457200" y="1371600"/>
            <a:ext cx="8229600" cy="5029200"/>
          </a:xfrm>
          <a:solidFill>
            <a:schemeClr val="bg1"/>
          </a:solidFill>
          <a:ln>
            <a:solidFill>
              <a:srgbClr val="002060"/>
            </a:solidFill>
          </a:ln>
        </p:spPr>
        <p:txBody>
          <a:bodyPr/>
          <a:lstStyle/>
          <a:p>
            <a:pPr>
              <a:defRPr/>
            </a:pPr>
            <a:r>
              <a:rPr lang="en-US" altLang="en-US" sz="2400" dirty="0">
                <a:latin typeface="Times New Roman" pitchFamily="18" charset="0"/>
                <a:cs typeface="Times New Roman" pitchFamily="18" charset="0"/>
              </a:rPr>
              <a:t>Complete contrast between the Articles of Confederation and the U.S. Constitution </a:t>
            </a:r>
          </a:p>
          <a:p>
            <a:pPr>
              <a:defRPr/>
            </a:pPr>
            <a:r>
              <a:rPr lang="en-US" altLang="en-US" sz="2400" dirty="0">
                <a:latin typeface="Times New Roman" pitchFamily="18" charset="0"/>
                <a:cs typeface="Times New Roman" pitchFamily="18" charset="0"/>
              </a:rPr>
              <a:t>Abating Fears </a:t>
            </a:r>
          </a:p>
          <a:p>
            <a:pPr marL="457200" indent="-457200">
              <a:buFont typeface="Arial" charset="0"/>
              <a:buAutoNum type="arabicPeriod"/>
              <a:defRPr/>
            </a:pPr>
            <a:r>
              <a:rPr lang="en-US" altLang="en-US" sz="2400" dirty="0">
                <a:latin typeface="Times New Roman" pitchFamily="18" charset="0"/>
                <a:cs typeface="Times New Roman" pitchFamily="18" charset="0"/>
              </a:rPr>
              <a:t>How did adjustments to the Constitution grant government the authority to govern without creating tyranny? Consider the following:</a:t>
            </a:r>
          </a:p>
          <a:p>
            <a:pPr marL="696913">
              <a:defRPr/>
            </a:pPr>
            <a:r>
              <a:rPr lang="en-US" altLang="en-US" sz="2400" dirty="0">
                <a:latin typeface="Times New Roman" pitchFamily="18" charset="0"/>
                <a:cs typeface="Times New Roman" pitchFamily="18" charset="0"/>
              </a:rPr>
              <a:t>Standing Military</a:t>
            </a:r>
          </a:p>
          <a:p>
            <a:pPr marL="696913">
              <a:defRPr/>
            </a:pPr>
            <a:r>
              <a:rPr lang="en-US" altLang="en-US" sz="2400" dirty="0">
                <a:latin typeface="Times New Roman" pitchFamily="18" charset="0"/>
                <a:cs typeface="Times New Roman" pitchFamily="18" charset="0"/>
              </a:rPr>
              <a:t>Taxation</a:t>
            </a:r>
          </a:p>
          <a:p>
            <a:pPr marL="696913">
              <a:defRPr/>
            </a:pPr>
            <a:r>
              <a:rPr lang="en-US" altLang="en-US" sz="2400" dirty="0">
                <a:latin typeface="Times New Roman" pitchFamily="18" charset="0"/>
                <a:cs typeface="Times New Roman" pitchFamily="18" charset="0"/>
              </a:rPr>
              <a:t>Centralized Government Structure</a:t>
            </a:r>
          </a:p>
          <a:p>
            <a:pPr marL="696913">
              <a:defRPr/>
            </a:pPr>
            <a:r>
              <a:rPr lang="en-US" altLang="en-US" sz="2400" dirty="0">
                <a:latin typeface="Times New Roman" pitchFamily="18" charset="0"/>
                <a:cs typeface="Times New Roman" pitchFamily="18" charset="0"/>
              </a:rPr>
              <a:t>Executive Branch of Government</a:t>
            </a:r>
          </a:p>
          <a:p>
            <a:pPr marL="0" indent="0">
              <a:buFont typeface="Arial" charset="0"/>
              <a:buNone/>
              <a:defRPr/>
            </a:pPr>
            <a:r>
              <a:rPr lang="en-US" altLang="en-US" sz="2400" dirty="0">
                <a:latin typeface="Times New Roman" pitchFamily="18" charset="0"/>
                <a:cs typeface="Times New Roman" pitchFamily="18" charset="0"/>
              </a:rPr>
              <a:t>2. Why will some believe that the U.S. Constitution creates a government that will be tyrannical?</a:t>
            </a:r>
          </a:p>
          <a:p>
            <a:pPr marL="0" indent="0">
              <a:buFont typeface="Arial" charset="0"/>
              <a:buNone/>
              <a:defRPr/>
            </a:pPr>
            <a:endParaRPr lang="en-US" altLang="en-US" sz="2400" dirty="0">
              <a:latin typeface="Times New Roman" pitchFamily="18" charset="0"/>
              <a:cs typeface="Times New Roman" pitchFamily="18" charset="0"/>
            </a:endParaRPr>
          </a:p>
        </p:txBody>
      </p:sp>
      <p:pic>
        <p:nvPicPr>
          <p:cNvPr id="73731" name="Picture 2" descr="See the source image"/>
          <p:cNvPicPr>
            <a:picLocks noChangeAspect="1" noChangeArrowheads="1"/>
          </p:cNvPicPr>
          <p:nvPr/>
        </p:nvPicPr>
        <p:blipFill>
          <a:blip r:embed="rId2" cstate="print"/>
          <a:srcRect/>
          <a:stretch>
            <a:fillRect/>
          </a:stretch>
        </p:blipFill>
        <p:spPr bwMode="auto">
          <a:xfrm>
            <a:off x="5791200" y="3662363"/>
            <a:ext cx="1181100" cy="1774825"/>
          </a:xfrm>
          <a:prstGeom prst="rect">
            <a:avLst/>
          </a:prstGeom>
          <a:noFill/>
          <a:ln w="9525">
            <a:noFill/>
            <a:miter lim="800000"/>
            <a:headEnd/>
            <a:tailEnd/>
          </a:ln>
        </p:spPr>
      </p:pic>
      <p:sp>
        <p:nvSpPr>
          <p:cNvPr id="2" name="Cloud Callout 1"/>
          <p:cNvSpPr/>
          <p:nvPr/>
        </p:nvSpPr>
        <p:spPr>
          <a:xfrm>
            <a:off x="6553200" y="3352800"/>
            <a:ext cx="2286000" cy="990600"/>
          </a:xfrm>
          <a:prstGeom prst="cloudCallout">
            <a:avLst>
              <a:gd name="adj1" fmla="val -58252"/>
              <a:gd name="adj2" fmla="val 2947"/>
            </a:avLst>
          </a:prstGeom>
          <a:solidFill>
            <a:schemeClr val="tx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pitchFamily="18" charset="0"/>
                <a:cs typeface="Times" pitchFamily="18" charset="0"/>
              </a:rPr>
              <a:t>Is limited government possible?</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457200" y="228600"/>
            <a:ext cx="8229600" cy="792163"/>
          </a:xfrm>
          <a:solidFill>
            <a:schemeClr val="accent2"/>
          </a:solidFill>
          <a:ln>
            <a:solidFill>
              <a:srgbClr val="002060"/>
            </a:solidFill>
          </a:ln>
        </p:spPr>
        <p:txBody>
          <a:bodyPr/>
          <a:lstStyle/>
          <a:p>
            <a:r>
              <a:rPr lang="en-US" altLang="en-US" smtClean="0">
                <a:solidFill>
                  <a:schemeClr val="bg1"/>
                </a:solidFill>
                <a:latin typeface="Baskerville Old Face" pitchFamily="18" charset="0"/>
              </a:rPr>
              <a:t>TJ’s Test</a:t>
            </a:r>
          </a:p>
        </p:txBody>
      </p:sp>
      <p:sp>
        <p:nvSpPr>
          <p:cNvPr id="56323" name="Content Placeholder 2"/>
          <p:cNvSpPr>
            <a:spLocks noGrp="1"/>
          </p:cNvSpPr>
          <p:nvPr>
            <p:ph idx="1"/>
          </p:nvPr>
        </p:nvSpPr>
        <p:spPr>
          <a:xfrm>
            <a:off x="457200" y="1371600"/>
            <a:ext cx="8229600" cy="5029200"/>
          </a:xfrm>
          <a:solidFill>
            <a:schemeClr val="bg1"/>
          </a:solidFill>
          <a:ln>
            <a:solidFill>
              <a:srgbClr val="002060"/>
            </a:solidFill>
          </a:ln>
        </p:spPr>
        <p:txBody>
          <a:bodyPr/>
          <a:lstStyle/>
          <a:p>
            <a:pPr marL="0" indent="0">
              <a:buFont typeface="Arial" charset="0"/>
              <a:buNone/>
              <a:defRPr/>
            </a:pPr>
            <a:endParaRPr lang="en-US" altLang="en-US" sz="2400" dirty="0">
              <a:latin typeface="Times New Roman" pitchFamily="18" charset="0"/>
              <a:cs typeface="Times New Roman" pitchFamily="18" charset="0"/>
            </a:endParaRPr>
          </a:p>
          <a:p>
            <a:pPr marL="0" indent="0">
              <a:buFont typeface="Arial" charset="0"/>
              <a:buNone/>
              <a:defRPr/>
            </a:pPr>
            <a:endParaRPr lang="en-US" altLang="en-US" sz="2400" dirty="0">
              <a:latin typeface="Times New Roman" pitchFamily="18" charset="0"/>
              <a:cs typeface="Times New Roman" pitchFamily="18" charset="0"/>
            </a:endParaRPr>
          </a:p>
          <a:p>
            <a:pPr marL="0" indent="0">
              <a:buFont typeface="Arial" charset="0"/>
              <a:buNone/>
              <a:defRPr/>
            </a:pPr>
            <a:endParaRPr lang="en-US" altLang="en-US" sz="2400" dirty="0">
              <a:latin typeface="Times New Roman" pitchFamily="18" charset="0"/>
              <a:cs typeface="Times New Roman" pitchFamily="18" charset="0"/>
            </a:endParaRPr>
          </a:p>
          <a:p>
            <a:pPr marL="0" indent="0">
              <a:buFont typeface="Arial" charset="0"/>
              <a:buNone/>
              <a:defRPr/>
            </a:pPr>
            <a:endParaRPr lang="en-US" altLang="en-US" sz="2400" dirty="0">
              <a:latin typeface="Times New Roman" pitchFamily="18" charset="0"/>
              <a:cs typeface="Times New Roman" pitchFamily="18" charset="0"/>
            </a:endParaRPr>
          </a:p>
          <a:p>
            <a:pPr marL="0" indent="0">
              <a:buFont typeface="Arial" charset="0"/>
              <a:buNone/>
              <a:defRPr/>
            </a:pPr>
            <a:endParaRPr lang="en-US" altLang="en-US" sz="2400" dirty="0">
              <a:latin typeface="Times New Roman" pitchFamily="18" charset="0"/>
              <a:cs typeface="Times New Roman" pitchFamily="18" charset="0"/>
            </a:endParaRPr>
          </a:p>
          <a:p>
            <a:pPr marL="0" indent="0">
              <a:buFont typeface="Arial" charset="0"/>
              <a:buNone/>
              <a:defRPr/>
            </a:pPr>
            <a:endParaRPr lang="en-US" altLang="en-US" sz="2400" dirty="0">
              <a:latin typeface="Times New Roman" pitchFamily="18" charset="0"/>
              <a:cs typeface="Times New Roman" pitchFamily="18" charset="0"/>
            </a:endParaRPr>
          </a:p>
          <a:p>
            <a:pPr marL="0" indent="0">
              <a:buFont typeface="Arial" charset="0"/>
              <a:buNone/>
              <a:defRPr/>
            </a:pPr>
            <a:r>
              <a:rPr lang="en-US" altLang="en-US" sz="2400" dirty="0">
                <a:latin typeface="Times New Roman" pitchFamily="18" charset="0"/>
                <a:cs typeface="Times New Roman" pitchFamily="18" charset="0"/>
              </a:rPr>
              <a:t>Evaluate how effectively the U.S. Constitution follows the ideas established by Thomas Jefferson in the Declaration of Independence.</a:t>
            </a:r>
          </a:p>
          <a:p>
            <a:pPr>
              <a:defRPr/>
            </a:pPr>
            <a:r>
              <a:rPr lang="en-US" altLang="en-US" sz="2400" dirty="0">
                <a:latin typeface="Times New Roman" pitchFamily="18" charset="0"/>
                <a:cs typeface="Times New Roman" pitchFamily="18" charset="0"/>
              </a:rPr>
              <a:t>Explain ONE way that the Constitution upholds the ideas of the Declaration of Independence.</a:t>
            </a:r>
          </a:p>
          <a:p>
            <a:pPr>
              <a:defRPr/>
            </a:pPr>
            <a:r>
              <a:rPr lang="en-US" altLang="en-US" sz="2400" dirty="0">
                <a:latin typeface="Times New Roman" pitchFamily="18" charset="0"/>
                <a:cs typeface="Times New Roman" pitchFamily="18" charset="0"/>
              </a:rPr>
              <a:t>Explain ONE way that the Constitution fails the ideas of the Declaration of Independence.</a:t>
            </a:r>
          </a:p>
          <a:p>
            <a:pPr>
              <a:defRPr/>
            </a:pPr>
            <a:endParaRPr lang="en-US" altLang="en-US" sz="2400" dirty="0">
              <a:latin typeface="Times New Roman" pitchFamily="18" charset="0"/>
              <a:cs typeface="Times New Roman" pitchFamily="18" charset="0"/>
            </a:endParaRPr>
          </a:p>
        </p:txBody>
      </p:sp>
      <p:sp>
        <p:nvSpPr>
          <p:cNvPr id="3" name="Rectangle 2"/>
          <p:cNvSpPr/>
          <p:nvPr/>
        </p:nvSpPr>
        <p:spPr>
          <a:xfrm>
            <a:off x="152400" y="1219200"/>
            <a:ext cx="8763000" cy="220980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latin typeface="Times" pitchFamily="18" charset="0"/>
                <a:cs typeface="Times" pitchFamily="18" charset="0"/>
              </a:rPr>
              <a:t>That to secure these rights, Governments are instituted among Men, deriving their just powers from the consent of the governed, That whenever any Form of Government becomes destructive of these ends, it is the Right of the People to alter or to abolish it, and to institute new Government, laying its foundation on such principles and organizing its powers in such form, as to them shall seem most likely to effect their Safety and Happiness.</a:t>
            </a:r>
          </a:p>
          <a:p>
            <a:pPr>
              <a:defRPr/>
            </a:pPr>
            <a:r>
              <a:rPr lang="en-US" sz="2000" dirty="0">
                <a:solidFill>
                  <a:schemeClr val="bg1"/>
                </a:solidFill>
                <a:latin typeface="Times" pitchFamily="18" charset="0"/>
                <a:cs typeface="Times" pitchFamily="18" charset="0"/>
              </a:rPr>
              <a:t>	- Thomas Jefferson, Declaration of Independence, 1776</a:t>
            </a:r>
          </a:p>
        </p:txBody>
      </p:sp>
      <p:pic>
        <p:nvPicPr>
          <p:cNvPr id="74756" name="Picture 2" descr="See the source image"/>
          <p:cNvPicPr>
            <a:picLocks noChangeAspect="1" noChangeArrowheads="1" noCrop="1"/>
          </p:cNvPicPr>
          <p:nvPr/>
        </p:nvPicPr>
        <p:blipFill>
          <a:blip r:embed="rId2" cstate="print"/>
          <a:srcRect/>
          <a:stretch>
            <a:fillRect/>
          </a:stretch>
        </p:blipFill>
        <p:spPr bwMode="auto">
          <a:xfrm>
            <a:off x="6934200" y="2759075"/>
            <a:ext cx="1981200" cy="1338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a:xfrm>
            <a:off x="457200" y="274638"/>
            <a:ext cx="8229600" cy="792162"/>
          </a:xfrm>
          <a:solidFill>
            <a:schemeClr val="accent2"/>
          </a:solidFill>
          <a:ln>
            <a:solidFill>
              <a:srgbClr val="002060"/>
            </a:solidFill>
          </a:ln>
        </p:spPr>
        <p:txBody>
          <a:bodyPr/>
          <a:lstStyle/>
          <a:p>
            <a:r>
              <a:rPr lang="en-US" altLang="en-US" smtClean="0">
                <a:solidFill>
                  <a:schemeClr val="bg1"/>
                </a:solidFill>
                <a:latin typeface="Baskerville Old Face" pitchFamily="18" charset="0"/>
              </a:rPr>
              <a:t>Constitutional Challenges</a:t>
            </a:r>
          </a:p>
        </p:txBody>
      </p:sp>
      <p:sp>
        <p:nvSpPr>
          <p:cNvPr id="75778" name="Content Placeholder 2"/>
          <p:cNvSpPr>
            <a:spLocks noGrp="1"/>
          </p:cNvSpPr>
          <p:nvPr>
            <p:ph idx="1"/>
          </p:nvPr>
        </p:nvSpPr>
        <p:spPr>
          <a:xfrm>
            <a:off x="457200" y="1371600"/>
            <a:ext cx="8229600" cy="4678363"/>
          </a:xfrm>
        </p:spPr>
        <p:txBody>
          <a:bodyPr/>
          <a:lstStyle/>
          <a:p>
            <a:r>
              <a:rPr lang="en-US" altLang="en-US" sz="2000" b="1" smtClean="0">
                <a:solidFill>
                  <a:srgbClr val="002060"/>
                </a:solidFill>
                <a:latin typeface="Times New Roman" pitchFamily="18" charset="0"/>
                <a:cs typeface="Times New Roman" pitchFamily="18" charset="0"/>
              </a:rPr>
              <a:t>Constitutional Challenge</a:t>
            </a:r>
          </a:p>
          <a:p>
            <a:r>
              <a:rPr lang="en-US" altLang="en-US" sz="2000" b="1" smtClean="0">
                <a:latin typeface="Times New Roman" pitchFamily="18" charset="0"/>
                <a:cs typeface="Times New Roman" pitchFamily="18" charset="0"/>
              </a:rPr>
              <a:t>Prompt:</a:t>
            </a:r>
            <a:r>
              <a:rPr lang="en-US" altLang="en-US" sz="2000" smtClean="0">
                <a:latin typeface="Times New Roman" pitchFamily="18" charset="0"/>
                <a:cs typeface="Times New Roman" pitchFamily="18" charset="0"/>
              </a:rPr>
              <a:t> How effective is the U.S. Constitution in maintaining a proper balance between government authority and the protection of personal liberty?</a:t>
            </a:r>
          </a:p>
        </p:txBody>
      </p:sp>
      <p:sp>
        <p:nvSpPr>
          <p:cNvPr id="6" name="Rectangle 5"/>
          <p:cNvSpPr/>
          <p:nvPr/>
        </p:nvSpPr>
        <p:spPr>
          <a:xfrm>
            <a:off x="5715000" y="2712751"/>
            <a:ext cx="2715230" cy="461665"/>
          </a:xfrm>
          <a:prstGeom prst="rect">
            <a:avLst/>
          </a:prstGeom>
          <a:solidFill>
            <a:schemeClr val="bg1"/>
          </a:solidFill>
          <a:ln>
            <a:solidFill>
              <a:srgbClr val="002060"/>
            </a:solidFill>
          </a:ln>
        </p:spPr>
        <p:txBody>
          <a:bodyPr wrap="none">
            <a:spAutoFit/>
          </a:bodyPr>
          <a:lstStyle/>
          <a:p>
            <a:pPr algn="ctr">
              <a:defRPr/>
            </a:pPr>
            <a:r>
              <a:rPr lang="en-US" sz="2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rPr>
              <a:t>War on Terrorism</a:t>
            </a:r>
          </a:p>
        </p:txBody>
      </p:sp>
      <p:pic>
        <p:nvPicPr>
          <p:cNvPr id="75780" name="Picture 1"/>
          <p:cNvPicPr>
            <a:picLocks noChangeAspect="1"/>
          </p:cNvPicPr>
          <p:nvPr/>
        </p:nvPicPr>
        <p:blipFill>
          <a:blip r:embed="rId2" cstate="print"/>
          <a:srcRect/>
          <a:stretch>
            <a:fillRect/>
          </a:stretch>
        </p:blipFill>
        <p:spPr bwMode="auto">
          <a:xfrm>
            <a:off x="1905000" y="2514600"/>
            <a:ext cx="3686175" cy="3914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457200" y="274638"/>
            <a:ext cx="8229600" cy="715962"/>
          </a:xfrm>
          <a:solidFill>
            <a:schemeClr val="accent2"/>
          </a:solidFill>
          <a:ln>
            <a:solidFill>
              <a:srgbClr val="002060"/>
            </a:solidFill>
          </a:ln>
        </p:spPr>
        <p:txBody>
          <a:bodyPr/>
          <a:lstStyle/>
          <a:p>
            <a:pPr eaLnBrk="1" hangingPunct="1"/>
            <a:r>
              <a:rPr lang="en-US" altLang="en-US" sz="3200" smtClean="0">
                <a:solidFill>
                  <a:schemeClr val="bg1"/>
                </a:solidFill>
                <a:latin typeface="Times New Roman" pitchFamily="18" charset="0"/>
                <a:cs typeface="Times New Roman" pitchFamily="18" charset="0"/>
              </a:rPr>
              <a:t>A Culture of American Politique  </a:t>
            </a:r>
          </a:p>
        </p:txBody>
      </p:sp>
      <p:sp>
        <p:nvSpPr>
          <p:cNvPr id="5123" name="Rectangle 3"/>
          <p:cNvSpPr>
            <a:spLocks noGrp="1" noChangeArrowheads="1"/>
          </p:cNvSpPr>
          <p:nvPr>
            <p:ph idx="1"/>
          </p:nvPr>
        </p:nvSpPr>
        <p:spPr>
          <a:xfrm>
            <a:off x="457200" y="1219200"/>
            <a:ext cx="8229600" cy="4906963"/>
          </a:xfrm>
          <a:solidFill>
            <a:schemeClr val="bg1"/>
          </a:solidFill>
        </p:spPr>
        <p:txBody>
          <a:bodyPr rtlCol="0">
            <a:normAutofit/>
          </a:bodyPr>
          <a:lstStyle/>
          <a:p>
            <a:pPr marL="495300" indent="-495300" eaLnBrk="1" fontAlgn="auto" hangingPunct="1">
              <a:spcAft>
                <a:spcPts val="0"/>
              </a:spcAft>
              <a:buFont typeface="Wingdings" pitchFamily="2" charset="2"/>
              <a:buNone/>
              <a:defRPr/>
            </a:pPr>
            <a:endParaRPr lang="en-US" altLang="en-US" sz="1800" b="1" dirty="0">
              <a:solidFill>
                <a:schemeClr val="tx2">
                  <a:lumMod val="75000"/>
                </a:schemeClr>
              </a:solidFill>
              <a:latin typeface="Times New Roman" panose="02020603050405020304" pitchFamily="18" charset="0"/>
              <a:cs typeface="Times New Roman" panose="02020603050405020304" pitchFamily="18" charset="0"/>
            </a:endParaRPr>
          </a:p>
          <a:p>
            <a:pPr marL="495300" indent="-495300" eaLnBrk="1" fontAlgn="auto" hangingPunct="1">
              <a:spcAft>
                <a:spcPts val="0"/>
              </a:spcAft>
              <a:buFont typeface="Wingdings" pitchFamily="2" charset="2"/>
              <a:buNone/>
              <a:defRPr/>
            </a:pPr>
            <a:endParaRPr lang="en-US" altLang="en-US" sz="1800" b="1" dirty="0">
              <a:solidFill>
                <a:schemeClr val="tx2">
                  <a:lumMod val="75000"/>
                </a:schemeClr>
              </a:solidFill>
              <a:latin typeface="Times New Roman" panose="02020603050405020304" pitchFamily="18" charset="0"/>
              <a:cs typeface="Times New Roman" panose="02020603050405020304" pitchFamily="18" charset="0"/>
            </a:endParaRPr>
          </a:p>
          <a:p>
            <a:pPr marL="495300" indent="-495300" eaLnBrk="1" fontAlgn="auto" hangingPunct="1">
              <a:spcAft>
                <a:spcPts val="0"/>
              </a:spcAft>
              <a:buFont typeface="Wingdings" pitchFamily="2" charset="2"/>
              <a:buNone/>
              <a:defRPr/>
            </a:pPr>
            <a:endParaRPr lang="en-US" altLang="en-US" sz="1800" b="1" dirty="0">
              <a:solidFill>
                <a:schemeClr val="tx2">
                  <a:lumMod val="75000"/>
                </a:schemeClr>
              </a:solidFill>
              <a:latin typeface="Times New Roman" panose="02020603050405020304" pitchFamily="18" charset="0"/>
              <a:cs typeface="Times New Roman" panose="02020603050405020304" pitchFamily="18" charset="0"/>
            </a:endParaRPr>
          </a:p>
          <a:p>
            <a:pPr marL="495300" indent="-495300" eaLnBrk="1" fontAlgn="auto" hangingPunct="1">
              <a:spcAft>
                <a:spcPts val="0"/>
              </a:spcAft>
              <a:buFont typeface="Wingdings" pitchFamily="2" charset="2"/>
              <a:buNone/>
              <a:defRPr/>
            </a:pPr>
            <a:endParaRPr lang="en-US" altLang="en-US" sz="18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228600" y="1141413"/>
            <a:ext cx="8763000" cy="915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u="sng" dirty="0">
                <a:solidFill>
                  <a:schemeClr val="bg1"/>
                </a:solidFill>
                <a:latin typeface="Times" pitchFamily="2" charset="0"/>
              </a:rPr>
              <a:t>Political Culture</a:t>
            </a:r>
            <a:r>
              <a:rPr lang="en-US" sz="2400" b="1" dirty="0">
                <a:solidFill>
                  <a:schemeClr val="bg1"/>
                </a:solidFill>
                <a:latin typeface="Times" pitchFamily="2" charset="0"/>
              </a:rPr>
              <a:t>: </a:t>
            </a:r>
            <a:r>
              <a:rPr lang="en-US" sz="2400" dirty="0">
                <a:solidFill>
                  <a:schemeClr val="bg1"/>
                </a:solidFill>
                <a:latin typeface="Times" pitchFamily="2" charset="0"/>
              </a:rPr>
              <a:t>a set shared values or beliefs that are the bases for our political process.</a:t>
            </a:r>
          </a:p>
        </p:txBody>
      </p:sp>
      <p:pic>
        <p:nvPicPr>
          <p:cNvPr id="19460" name="Picture 6" descr="tocqueville"/>
          <p:cNvPicPr>
            <a:picLocks noChangeAspect="1" noChangeArrowheads="1"/>
          </p:cNvPicPr>
          <p:nvPr/>
        </p:nvPicPr>
        <p:blipFill>
          <a:blip r:embed="rId2" cstate="print"/>
          <a:srcRect/>
          <a:stretch>
            <a:fillRect/>
          </a:stretch>
        </p:blipFill>
        <p:spPr bwMode="auto">
          <a:xfrm>
            <a:off x="6508750" y="1835150"/>
            <a:ext cx="1752600" cy="2406650"/>
          </a:xfrm>
          <a:prstGeom prst="rect">
            <a:avLst/>
          </a:prstGeom>
          <a:noFill/>
          <a:ln w="9525">
            <a:noFill/>
            <a:miter lim="800000"/>
            <a:headEnd/>
            <a:tailEnd/>
          </a:ln>
        </p:spPr>
      </p:pic>
      <p:sp>
        <p:nvSpPr>
          <p:cNvPr id="3" name="Oval Callout 2"/>
          <p:cNvSpPr/>
          <p:nvPr/>
        </p:nvSpPr>
        <p:spPr>
          <a:xfrm>
            <a:off x="7239000" y="1652588"/>
            <a:ext cx="1860550" cy="609600"/>
          </a:xfrm>
          <a:prstGeom prst="wedgeEllipseCallout">
            <a:avLst>
              <a:gd name="adj1" fmla="val -44617"/>
              <a:gd name="adj2" fmla="val 6452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Times" pitchFamily="2" charset="0"/>
              </a:rPr>
              <a:t>AMERICA!</a:t>
            </a:r>
          </a:p>
        </p:txBody>
      </p:sp>
      <p:sp>
        <p:nvSpPr>
          <p:cNvPr id="4" name="Rectangle 3"/>
          <p:cNvSpPr/>
          <p:nvPr/>
        </p:nvSpPr>
        <p:spPr>
          <a:xfrm>
            <a:off x="762000" y="2513013"/>
            <a:ext cx="5638800" cy="320357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chemeClr val="bg1"/>
                </a:solidFill>
                <a:latin typeface="Times" pitchFamily="2" charset="0"/>
              </a:rPr>
              <a:t>American Political Culture formed during colonization period.</a:t>
            </a:r>
          </a:p>
          <a:p>
            <a:pPr>
              <a:defRPr/>
            </a:pPr>
            <a:endParaRPr lang="en-US" sz="1000" dirty="0">
              <a:solidFill>
                <a:schemeClr val="bg1"/>
              </a:solidFill>
              <a:latin typeface="Times" pitchFamily="2" charset="0"/>
            </a:endParaRPr>
          </a:p>
          <a:p>
            <a:pPr>
              <a:defRPr/>
            </a:pPr>
            <a:r>
              <a:rPr lang="en-US" sz="2400" b="1" dirty="0">
                <a:solidFill>
                  <a:schemeClr val="bg1"/>
                </a:solidFill>
                <a:latin typeface="Times" pitchFamily="2" charset="0"/>
              </a:rPr>
              <a:t>Alex</a:t>
            </a:r>
            <a:r>
              <a:rPr lang="en-US" sz="2400" dirty="0">
                <a:solidFill>
                  <a:schemeClr val="bg1"/>
                </a:solidFill>
                <a:latin typeface="Times" pitchFamily="2" charset="0"/>
              </a:rPr>
              <a:t> </a:t>
            </a:r>
            <a:r>
              <a:rPr lang="en-US" altLang="en-US" sz="2400" b="1" dirty="0">
                <a:solidFill>
                  <a:schemeClr val="bg1"/>
                </a:solidFill>
                <a:latin typeface="Times New Roman" panose="02020603050405020304" pitchFamily="18" charset="0"/>
                <a:cs typeface="Times New Roman" panose="02020603050405020304" pitchFamily="18" charset="0"/>
              </a:rPr>
              <a:t>de Tocqueville’s “Democracy in America”</a:t>
            </a:r>
          </a:p>
          <a:p>
            <a:pPr>
              <a:defRPr/>
            </a:pPr>
            <a:endParaRPr lang="en-US" sz="2400" b="1" dirty="0">
              <a:solidFill>
                <a:schemeClr val="bg1"/>
              </a:solidFill>
              <a:latin typeface="Times New Roman" panose="02020603050405020304" pitchFamily="18" charset="0"/>
              <a:cs typeface="Times New Roman" panose="02020603050405020304" pitchFamily="18" charset="0"/>
            </a:endParaRPr>
          </a:p>
          <a:p>
            <a:pPr>
              <a:defRPr/>
            </a:pPr>
            <a:endParaRPr lang="en-US" sz="2400" dirty="0">
              <a:solidFill>
                <a:schemeClr val="bg1"/>
              </a:solidFill>
              <a:latin typeface="Times" pitchFamily="2" charset="0"/>
            </a:endParaRPr>
          </a:p>
          <a:p>
            <a:pPr>
              <a:defRPr/>
            </a:pPr>
            <a:endParaRPr lang="en-US" sz="2400" dirty="0">
              <a:solidFill>
                <a:schemeClr val="bg1"/>
              </a:solidFill>
              <a:latin typeface="Times" pitchFamily="2" charset="0"/>
            </a:endParaRPr>
          </a:p>
          <a:p>
            <a:pPr>
              <a:defRPr/>
            </a:pPr>
            <a:r>
              <a:rPr lang="en-US" dirty="0">
                <a:solidFill>
                  <a:schemeClr val="bg1"/>
                </a:solidFill>
                <a:latin typeface="Times" pitchFamily="2" charset="0"/>
              </a:rPr>
              <a:t> </a:t>
            </a:r>
          </a:p>
        </p:txBody>
      </p:sp>
      <p:sp>
        <p:nvSpPr>
          <p:cNvPr id="5" name="Rectangle 4"/>
          <p:cNvSpPr/>
          <p:nvPr/>
        </p:nvSpPr>
        <p:spPr>
          <a:xfrm>
            <a:off x="800100" y="5205413"/>
            <a:ext cx="28956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solidFill>
                <a:latin typeface="Times" pitchFamily="2" charset="0"/>
              </a:rPr>
              <a:t>No feudal Aristocracy</a:t>
            </a:r>
          </a:p>
        </p:txBody>
      </p:sp>
      <p:sp>
        <p:nvSpPr>
          <p:cNvPr id="10" name="Rectangle 9"/>
          <p:cNvSpPr/>
          <p:nvPr/>
        </p:nvSpPr>
        <p:spPr>
          <a:xfrm>
            <a:off x="3049588" y="4406900"/>
            <a:ext cx="28956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solidFill>
                <a:latin typeface="Times" pitchFamily="2" charset="0"/>
              </a:rPr>
              <a:t>Westward expansion</a:t>
            </a:r>
          </a:p>
        </p:txBody>
      </p:sp>
      <p:sp>
        <p:nvSpPr>
          <p:cNvPr id="11" name="Rectangle 10"/>
          <p:cNvSpPr/>
          <p:nvPr/>
        </p:nvSpPr>
        <p:spPr>
          <a:xfrm>
            <a:off x="6021388" y="4406900"/>
            <a:ext cx="28956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solidFill>
                <a:latin typeface="Times" pitchFamily="2" charset="0"/>
              </a:rPr>
              <a:t>Population – small independent farmers</a:t>
            </a:r>
          </a:p>
        </p:txBody>
      </p:sp>
      <p:sp>
        <p:nvSpPr>
          <p:cNvPr id="12" name="Rectangle 11"/>
          <p:cNvSpPr/>
          <p:nvPr/>
        </p:nvSpPr>
        <p:spPr>
          <a:xfrm>
            <a:off x="808038" y="6096000"/>
            <a:ext cx="28956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solidFill>
                <a:latin typeface="Times" pitchFamily="2" charset="0"/>
              </a:rPr>
              <a:t>Moral &amp; Intellectual characteristics </a:t>
            </a:r>
          </a:p>
        </p:txBody>
      </p:sp>
      <p:sp>
        <p:nvSpPr>
          <p:cNvPr id="6" name="Rounded Rectangle 5"/>
          <p:cNvSpPr/>
          <p:nvPr/>
        </p:nvSpPr>
        <p:spPr>
          <a:xfrm>
            <a:off x="4038600" y="5334000"/>
            <a:ext cx="4343400" cy="11430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latin typeface="Times" pitchFamily="2" charset="0"/>
              </a:rPr>
              <a:t>5 VALUES of AMERICAN POLITICAL CULTURE </a:t>
            </a:r>
          </a:p>
        </p:txBody>
      </p:sp>
      <p:sp>
        <p:nvSpPr>
          <p:cNvPr id="7" name="Right Arrow 6"/>
          <p:cNvSpPr/>
          <p:nvPr/>
        </p:nvSpPr>
        <p:spPr>
          <a:xfrm>
            <a:off x="3581400" y="5470525"/>
            <a:ext cx="533400" cy="369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ight Arrow 14"/>
          <p:cNvSpPr/>
          <p:nvPr/>
        </p:nvSpPr>
        <p:spPr>
          <a:xfrm>
            <a:off x="3606800" y="6116638"/>
            <a:ext cx="533400" cy="3698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ight Arrow 15"/>
          <p:cNvSpPr/>
          <p:nvPr/>
        </p:nvSpPr>
        <p:spPr>
          <a:xfrm rot="5400000">
            <a:off x="4554538" y="5032375"/>
            <a:ext cx="5334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ight Arrow 16"/>
          <p:cNvSpPr/>
          <p:nvPr/>
        </p:nvSpPr>
        <p:spPr>
          <a:xfrm rot="5400000">
            <a:off x="7010400" y="5140325"/>
            <a:ext cx="533400" cy="368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a:xfrm>
            <a:off x="457200" y="274638"/>
            <a:ext cx="8229600" cy="868362"/>
          </a:xfrm>
          <a:solidFill>
            <a:schemeClr val="accent2"/>
          </a:solidFill>
          <a:ln>
            <a:solidFill>
              <a:srgbClr val="002060"/>
            </a:solidFill>
          </a:ln>
        </p:spPr>
        <p:txBody>
          <a:bodyPr/>
          <a:lstStyle/>
          <a:p>
            <a:r>
              <a:rPr lang="en-US" altLang="en-US" smtClean="0">
                <a:solidFill>
                  <a:schemeClr val="bg1"/>
                </a:solidFill>
                <a:latin typeface="Baskerville Old Face" pitchFamily="18" charset="0"/>
              </a:rPr>
              <a:t>Recipe for Good Government</a:t>
            </a:r>
          </a:p>
        </p:txBody>
      </p:sp>
      <p:sp>
        <p:nvSpPr>
          <p:cNvPr id="3" name="Content Placeholder 2"/>
          <p:cNvSpPr>
            <a:spLocks noGrp="1"/>
          </p:cNvSpPr>
          <p:nvPr>
            <p:ph idx="1"/>
          </p:nvPr>
        </p:nvSpPr>
        <p:spPr/>
        <p:txBody>
          <a:bodyPr/>
          <a:lstStyle/>
          <a:p>
            <a:pPr>
              <a:buFont typeface="Arial" panose="020B0604020202020204" pitchFamily="34" charset="0"/>
              <a:buChar char="•"/>
              <a:defRPr/>
            </a:pPr>
            <a:r>
              <a:rPr lang="en-US" sz="2000" b="1" dirty="0">
                <a:latin typeface="Times New Roman" panose="02020603050405020304" pitchFamily="18" charset="0"/>
                <a:cs typeface="Times New Roman" panose="02020603050405020304" pitchFamily="18" charset="0"/>
              </a:rPr>
              <a:t>Rubric:</a:t>
            </a:r>
            <a:endParaRPr lang="en-US" sz="20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endParaRPr lang="en-US" sz="400" dirty="0">
              <a:latin typeface="Times New Roman" panose="02020603050405020304" pitchFamily="18" charset="0"/>
              <a:cs typeface="Times New Roman" panose="02020603050405020304" pitchFamily="18" charset="0"/>
            </a:endParaRPr>
          </a:p>
          <a:p>
            <a:pPr>
              <a:buFont typeface="Arial" panose="020B0604020202020204" pitchFamily="34" charset="0"/>
              <a:buChar char="•"/>
              <a:defRPr/>
            </a:pPr>
            <a:r>
              <a:rPr lang="en-US" sz="2000" b="1" dirty="0">
                <a:latin typeface="Times New Roman" panose="02020603050405020304" pitchFamily="18" charset="0"/>
                <a:cs typeface="Times New Roman" panose="02020603050405020304" pitchFamily="18" charset="0"/>
              </a:rPr>
              <a:t>0-2 pts.</a:t>
            </a: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Cooking instructions: </a:t>
            </a:r>
            <a:r>
              <a:rPr lang="en-US" sz="2000" dirty="0">
                <a:latin typeface="Times New Roman" panose="02020603050405020304" pitchFamily="18" charset="0"/>
                <a:cs typeface="Times New Roman" panose="02020603050405020304" pitchFamily="18" charset="0"/>
              </a:rPr>
              <a:t>Using recipe references to explain how good government is formed and incorporates the core values of all Americans.</a:t>
            </a:r>
          </a:p>
          <a:p>
            <a:pPr marL="0" indent="0">
              <a:buFont typeface="Arial" panose="020B0604020202020204" pitchFamily="34" charset="0"/>
              <a:buNone/>
              <a:defRPr/>
            </a:pPr>
            <a:endParaRPr lang="en-US" sz="400" dirty="0">
              <a:latin typeface="Times New Roman" panose="02020603050405020304" pitchFamily="18" charset="0"/>
              <a:cs typeface="Times New Roman" panose="02020603050405020304" pitchFamily="18" charset="0"/>
            </a:endParaRPr>
          </a:p>
          <a:p>
            <a:pPr>
              <a:buFont typeface="Arial" panose="020B0604020202020204" pitchFamily="34" charset="0"/>
              <a:buChar char="•"/>
              <a:defRPr/>
            </a:pPr>
            <a:r>
              <a:rPr lang="en-US" sz="2000" b="1" dirty="0">
                <a:latin typeface="Times New Roman" panose="02020603050405020304" pitchFamily="18" charset="0"/>
                <a:cs typeface="Times New Roman" panose="02020603050405020304" pitchFamily="18" charset="0"/>
              </a:rPr>
              <a:t>0-3 pts.</a:t>
            </a: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Document use: </a:t>
            </a:r>
            <a:r>
              <a:rPr lang="en-US" sz="2000" dirty="0">
                <a:latin typeface="Times New Roman" panose="02020603050405020304" pitchFamily="18" charset="0"/>
                <a:cs typeface="Times New Roman" panose="02020603050405020304" pitchFamily="18" charset="0"/>
              </a:rPr>
              <a:t>Using the documents, framers’ experiences, and Enlightened ideas to demonstrate how the founders utilized a variety of sources to build the United States government.</a:t>
            </a:r>
          </a:p>
          <a:p>
            <a:pPr marL="0" indent="0">
              <a:buFont typeface="Arial" panose="020B0604020202020204" pitchFamily="34" charset="0"/>
              <a:buNone/>
              <a:defRPr/>
            </a:pPr>
            <a:endParaRPr lang="en-US" sz="400" dirty="0">
              <a:latin typeface="Times New Roman" panose="02020603050405020304" pitchFamily="18" charset="0"/>
              <a:cs typeface="Times New Roman" panose="02020603050405020304" pitchFamily="18" charset="0"/>
            </a:endParaRPr>
          </a:p>
          <a:p>
            <a:pPr>
              <a:buFont typeface="Arial" panose="020B0604020202020204" pitchFamily="34" charset="0"/>
              <a:buChar char="•"/>
              <a:defRPr/>
            </a:pPr>
            <a:r>
              <a:rPr lang="en-US" sz="2000" b="1" dirty="0">
                <a:latin typeface="Times New Roman" panose="02020603050405020304" pitchFamily="18" charset="0"/>
                <a:cs typeface="Times New Roman" panose="02020603050405020304" pitchFamily="18" charset="0"/>
              </a:rPr>
              <a:t>0-3 pts.</a:t>
            </a: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Content:</a:t>
            </a:r>
            <a:r>
              <a:rPr lang="en-US" sz="2000" dirty="0">
                <a:latin typeface="Times New Roman" panose="02020603050405020304" pitchFamily="18" charset="0"/>
                <a:cs typeface="Times New Roman" panose="02020603050405020304" pitchFamily="18" charset="0"/>
              </a:rPr>
              <a:t> Demonstrates the </a:t>
            </a:r>
            <a:r>
              <a:rPr lang="en-US" sz="2000" dirty="0" err="1">
                <a:latin typeface="Times New Roman" panose="02020603050405020304" pitchFamily="18" charset="0"/>
                <a:cs typeface="Times New Roman" panose="02020603050405020304" pitchFamily="18" charset="0"/>
              </a:rPr>
              <a:t>Madisonian</a:t>
            </a:r>
            <a:r>
              <a:rPr lang="en-US" sz="2000" dirty="0">
                <a:latin typeface="Times New Roman" panose="02020603050405020304" pitchFamily="18" charset="0"/>
                <a:cs typeface="Times New Roman" panose="02020603050405020304" pitchFamily="18" charset="0"/>
              </a:rPr>
              <a:t> Model and the American core values that we all believed </a:t>
            </a:r>
          </a:p>
          <a:p>
            <a:pPr marL="0" indent="0">
              <a:buFont typeface="Arial" panose="020B0604020202020204" pitchFamily="34" charset="0"/>
              <a:buNone/>
              <a:defRPr/>
            </a:pPr>
            <a:endParaRPr lang="en-US" sz="400" dirty="0">
              <a:latin typeface="Times New Roman" panose="02020603050405020304" pitchFamily="18" charset="0"/>
              <a:cs typeface="Times New Roman" panose="02020603050405020304" pitchFamily="18" charset="0"/>
            </a:endParaRPr>
          </a:p>
          <a:p>
            <a:pPr>
              <a:buFont typeface="Arial" panose="020B0604020202020204" pitchFamily="34" charset="0"/>
              <a:buChar char="•"/>
              <a:defRPr/>
            </a:pPr>
            <a:r>
              <a:rPr lang="en-US" sz="2000" b="1" dirty="0">
                <a:latin typeface="Times New Roman" panose="02020603050405020304" pitchFamily="18" charset="0"/>
                <a:cs typeface="Times New Roman" panose="02020603050405020304" pitchFamily="18" charset="0"/>
              </a:rPr>
              <a:t>0-2 pts.</a:t>
            </a: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Cooperation:</a:t>
            </a:r>
            <a:r>
              <a:rPr lang="en-US" sz="2000" dirty="0">
                <a:latin typeface="Times New Roman" panose="02020603050405020304" pitchFamily="18" charset="0"/>
                <a:cs typeface="Times New Roman" panose="02020603050405020304" pitchFamily="18" charset="0"/>
              </a:rPr>
              <a:t> Partners work equally to complete research and develop the Constitutional recipe for good government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457200" y="274638"/>
            <a:ext cx="8229600" cy="792162"/>
          </a:xfrm>
          <a:solidFill>
            <a:schemeClr val="accent2"/>
          </a:solidFill>
          <a:ln>
            <a:solidFill>
              <a:srgbClr val="002060"/>
            </a:solidFill>
          </a:ln>
        </p:spPr>
        <p:txBody>
          <a:bodyPr/>
          <a:lstStyle/>
          <a:p>
            <a:r>
              <a:rPr lang="en-US" altLang="en-US" smtClean="0">
                <a:solidFill>
                  <a:schemeClr val="bg1"/>
                </a:solidFill>
                <a:latin typeface="Baskerville Old Face" pitchFamily="18" charset="0"/>
              </a:rPr>
              <a:t>Constitutional Principles on Trial</a:t>
            </a:r>
          </a:p>
        </p:txBody>
      </p:sp>
      <p:sp>
        <p:nvSpPr>
          <p:cNvPr id="77826" name="Content Placeholder 2"/>
          <p:cNvSpPr>
            <a:spLocks noGrp="1"/>
          </p:cNvSpPr>
          <p:nvPr>
            <p:ph idx="1"/>
          </p:nvPr>
        </p:nvSpPr>
        <p:spPr>
          <a:xfrm>
            <a:off x="457200" y="1371600"/>
            <a:ext cx="8229600" cy="4678363"/>
          </a:xfrm>
        </p:spPr>
        <p:txBody>
          <a:bodyPr/>
          <a:lstStyle/>
          <a:p>
            <a:r>
              <a:rPr lang="en-US" altLang="en-US" sz="2400" smtClean="0">
                <a:latin typeface="Times New Roman" pitchFamily="18" charset="0"/>
                <a:cs typeface="Times New Roman" pitchFamily="18" charset="0"/>
              </a:rPr>
              <a:t>How effective is the U.S. Constitution at governing our nation in modern times? </a:t>
            </a:r>
          </a:p>
        </p:txBody>
      </p:sp>
      <p:pic>
        <p:nvPicPr>
          <p:cNvPr id="77827" name="Picture 4">
            <a:hlinkClick r:id="rId2"/>
          </p:cNvPr>
          <p:cNvPicPr>
            <a:picLocks noChangeAspect="1"/>
          </p:cNvPicPr>
          <p:nvPr/>
        </p:nvPicPr>
        <p:blipFill>
          <a:blip r:embed="rId3" cstate="print"/>
          <a:srcRect/>
          <a:stretch>
            <a:fillRect/>
          </a:stretch>
        </p:blipFill>
        <p:spPr bwMode="auto">
          <a:xfrm>
            <a:off x="685800" y="2286000"/>
            <a:ext cx="4267200" cy="2984500"/>
          </a:xfrm>
          <a:prstGeom prst="rect">
            <a:avLst/>
          </a:prstGeom>
          <a:noFill/>
          <a:ln w="9525">
            <a:noFill/>
            <a:miter lim="800000"/>
            <a:headEnd/>
            <a:tailEnd/>
          </a:ln>
        </p:spPr>
      </p:pic>
      <p:pic>
        <p:nvPicPr>
          <p:cNvPr id="6" name="Rectangle 5"/>
          <p:cNvPicPr>
            <a:picLocks noChangeArrowheads="1"/>
          </p:cNvPicPr>
          <p:nvPr/>
        </p:nvPicPr>
        <p:blipFill>
          <a:blip r:embed="rId4" cstate="print"/>
          <a:srcRect/>
          <a:stretch>
            <a:fillRect/>
          </a:stretch>
        </p:blipFill>
        <p:spPr bwMode="auto">
          <a:xfrm>
            <a:off x="977900" y="5029200"/>
            <a:ext cx="5168900" cy="469900"/>
          </a:xfrm>
          <a:prstGeom prst="rect">
            <a:avLst/>
          </a:prstGeom>
          <a:noFill/>
        </p:spPr>
      </p:pic>
      <p:sp>
        <p:nvSpPr>
          <p:cNvPr id="2" name="Rectangle 1"/>
          <p:cNvSpPr/>
          <p:nvPr/>
        </p:nvSpPr>
        <p:spPr>
          <a:xfrm>
            <a:off x="685800" y="5791200"/>
            <a:ext cx="8077200" cy="5334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rgbClr val="002060"/>
                </a:solidFill>
                <a:latin typeface="Times" pitchFamily="18" charset="0"/>
                <a:cs typeface="Times" pitchFamily="18" charset="0"/>
              </a:rPr>
              <a:t>What principle of the Constitution was involved?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534400" cy="5821363"/>
          </a:xfrm>
          <a:solidFill>
            <a:schemeClr val="bg1"/>
          </a:solidFill>
          <a:ln>
            <a:solidFill>
              <a:schemeClr val="accent1"/>
            </a:solidFill>
          </a:ln>
        </p:spPr>
        <p:txBody>
          <a:bodyPr/>
          <a:lstStyle/>
          <a:p>
            <a:pPr marL="0" indent="0">
              <a:buFont typeface="Arial" panose="020B0604020202020204" pitchFamily="34" charset="0"/>
              <a:buNone/>
              <a:defRPr/>
            </a:pPr>
            <a:r>
              <a:rPr lang="en-US" sz="2200" dirty="0">
                <a:solidFill>
                  <a:srgbClr val="FF0000"/>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How does the ideas of Constitutional republicanism work within modern American society to establish a balance system between government power and individual liberties?</a:t>
            </a:r>
          </a:p>
          <a:p>
            <a:pPr marL="0" indent="0">
              <a:buFont typeface="Arial" panose="020B0604020202020204" pitchFamily="34" charset="0"/>
              <a:buNone/>
              <a:defRPr/>
            </a:pPr>
            <a:r>
              <a:rPr lang="en-US" sz="2000" dirty="0">
                <a:solidFill>
                  <a:srgbClr val="002060"/>
                </a:solidFill>
                <a:latin typeface="Times New Roman" panose="02020603050405020304" pitchFamily="18" charset="0"/>
                <a:cs typeface="Times New Roman" panose="02020603050405020304" pitchFamily="18" charset="0"/>
              </a:rPr>
              <a:t>Students can:</a:t>
            </a:r>
          </a:p>
          <a:p>
            <a:pPr>
              <a:buFont typeface="Arial" panose="020B0604020202020204" pitchFamily="34" charset="0"/>
              <a:buChar char="•"/>
              <a:defRPr/>
            </a:pPr>
            <a:r>
              <a:rPr lang="en-US" sz="1800" dirty="0">
                <a:latin typeface="Times" pitchFamily="2" charset="0"/>
              </a:rPr>
              <a:t>Determine how the Madisonian Model of Government developed from a variety of influencers </a:t>
            </a:r>
          </a:p>
          <a:p>
            <a:pPr>
              <a:buFont typeface="Arial" panose="020B0604020202020204" pitchFamily="34" charset="0"/>
              <a:buChar char="•"/>
              <a:defRPr/>
            </a:pPr>
            <a:r>
              <a:rPr lang="en-US" sz="1800" dirty="0">
                <a:latin typeface="Times" pitchFamily="2" charset="0"/>
              </a:rPr>
              <a:t>Demonstrate how the Madisonian Model of Government achieves its three premises for good government</a:t>
            </a:r>
          </a:p>
          <a:p>
            <a:pPr>
              <a:buFont typeface="Arial" panose="020B0604020202020204" pitchFamily="34" charset="0"/>
              <a:buChar char="•"/>
              <a:defRPr/>
            </a:pPr>
            <a:r>
              <a:rPr lang="en-US" sz="1800" dirty="0">
                <a:latin typeface="Times" pitchFamily="2" charset="0"/>
              </a:rPr>
              <a:t>Decipher the pros and cons of a Constitutional Republic through interpretation of the Federalists and Anti-federalists’ arguments </a:t>
            </a:r>
          </a:p>
          <a:p>
            <a:pPr marL="0" indent="0">
              <a:buFont typeface="Arial" panose="020B0604020202020204" pitchFamily="34" charset="0"/>
              <a:buNone/>
              <a:defRPr/>
            </a:pPr>
            <a:r>
              <a:rPr lang="en-US" sz="2200" dirty="0">
                <a:latin typeface="Times New Roman" panose="02020603050405020304" pitchFamily="18" charset="0"/>
                <a:cs typeface="Times New Roman" panose="02020603050405020304" pitchFamily="18" charset="0"/>
              </a:rPr>
              <a:t>Agenda</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Pillars of the Madisonian Model</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Ratification debate</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To be a Fed or Anti-fed</a:t>
            </a:r>
          </a:p>
          <a:p>
            <a:pPr marL="0" indent="0">
              <a:buFont typeface="Arial" panose="020B0604020202020204" pitchFamily="34" charset="0"/>
              <a:buNone/>
              <a:defRPr/>
            </a:pPr>
            <a:r>
              <a:rPr lang="en-US" sz="2200" b="1" dirty="0">
                <a:solidFill>
                  <a:srgbClr val="002060"/>
                </a:solidFill>
                <a:latin typeface="Times New Roman" panose="02020603050405020304" pitchFamily="18" charset="0"/>
                <a:cs typeface="Times New Roman" panose="02020603050405020304" pitchFamily="18" charset="0"/>
              </a:rPr>
              <a:t>Homework</a:t>
            </a:r>
          </a:p>
          <a:p>
            <a:pPr>
              <a:buFont typeface="Arial" panose="020B0604020202020204" pitchFamily="34" charset="0"/>
              <a:buChar char="•"/>
              <a:defRPr/>
            </a:pPr>
            <a:r>
              <a:rPr lang="en-US" sz="2400" b="1" dirty="0">
                <a:solidFill>
                  <a:srgbClr val="FF0000"/>
                </a:solidFill>
                <a:latin typeface="Times New Roman" panose="02020603050405020304" pitchFamily="18" charset="0"/>
                <a:cs typeface="Times New Roman" panose="02020603050405020304" pitchFamily="18" charset="0"/>
              </a:rPr>
              <a:t>Annotation of Federalists’ &amp; Anti-federalists’ Arguments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a:xfrm>
            <a:off x="457200" y="274638"/>
            <a:ext cx="8229600" cy="792162"/>
          </a:xfrm>
          <a:solidFill>
            <a:schemeClr val="accent2"/>
          </a:solidFill>
          <a:ln>
            <a:solidFill>
              <a:srgbClr val="002060"/>
            </a:solidFill>
          </a:ln>
        </p:spPr>
        <p:txBody>
          <a:bodyPr/>
          <a:lstStyle/>
          <a:p>
            <a:r>
              <a:rPr lang="en-US" altLang="en-US" smtClean="0">
                <a:solidFill>
                  <a:schemeClr val="bg1"/>
                </a:solidFill>
                <a:latin typeface="Baskerville Old Face" pitchFamily="18" charset="0"/>
              </a:rPr>
              <a:t>Assessing your Madisonian I.Q.</a:t>
            </a:r>
          </a:p>
        </p:txBody>
      </p:sp>
      <p:sp>
        <p:nvSpPr>
          <p:cNvPr id="79874" name="Content Placeholder 2"/>
          <p:cNvSpPr>
            <a:spLocks noGrp="1"/>
          </p:cNvSpPr>
          <p:nvPr>
            <p:ph idx="1"/>
          </p:nvPr>
        </p:nvSpPr>
        <p:spPr>
          <a:xfrm>
            <a:off x="457200" y="1371600"/>
            <a:ext cx="8229600" cy="4678363"/>
          </a:xfrm>
          <a:solidFill>
            <a:schemeClr val="bg1"/>
          </a:solidFill>
        </p:spPr>
        <p:txBody>
          <a:bodyPr/>
          <a:lstStyle/>
          <a:p>
            <a:pPr marL="0" indent="0">
              <a:buFont typeface="Arial" charset="0"/>
              <a:buNone/>
            </a:pPr>
            <a:r>
              <a:rPr lang="en-US" altLang="en-US" sz="2400" smtClean="0">
                <a:latin typeface="Times New Roman" pitchFamily="18" charset="0"/>
                <a:cs typeface="Times New Roman" pitchFamily="18" charset="0"/>
              </a:rPr>
              <a:t>Construct a list of the different ways in which the U.S. Constitution incorporated the three objectives of the Madisonian Model</a:t>
            </a:r>
          </a:p>
        </p:txBody>
      </p:sp>
      <p:pic>
        <p:nvPicPr>
          <p:cNvPr id="79875" name="Picture 2"/>
          <p:cNvPicPr>
            <a:picLocks noChangeAspect="1" noChangeArrowheads="1"/>
          </p:cNvPicPr>
          <p:nvPr/>
        </p:nvPicPr>
        <p:blipFill>
          <a:blip r:embed="rId2" cstate="print"/>
          <a:srcRect/>
          <a:stretch>
            <a:fillRect/>
          </a:stretch>
        </p:blipFill>
        <p:spPr bwMode="auto">
          <a:xfrm>
            <a:off x="2743200" y="2168525"/>
            <a:ext cx="3657600" cy="2287588"/>
          </a:xfrm>
          <a:prstGeom prst="rect">
            <a:avLst/>
          </a:prstGeom>
          <a:noFill/>
          <a:ln w="9525">
            <a:noFill/>
            <a:miter lim="800000"/>
            <a:headEnd/>
            <a:tailEnd/>
          </a:ln>
        </p:spPr>
      </p:pic>
      <p:pic>
        <p:nvPicPr>
          <p:cNvPr id="79876" name="Picture 3"/>
          <p:cNvPicPr>
            <a:picLocks noChangeAspect="1" noChangeArrowheads="1"/>
          </p:cNvPicPr>
          <p:nvPr/>
        </p:nvPicPr>
        <p:blipFill>
          <a:blip r:embed="rId3" cstate="print"/>
          <a:srcRect/>
          <a:stretch>
            <a:fillRect/>
          </a:stretch>
        </p:blipFill>
        <p:spPr bwMode="auto">
          <a:xfrm>
            <a:off x="3863975" y="3048000"/>
            <a:ext cx="1416050" cy="1092200"/>
          </a:xfrm>
          <a:prstGeom prst="rect">
            <a:avLst/>
          </a:prstGeom>
          <a:noFill/>
          <a:ln w="9525">
            <a:noFill/>
            <a:miter lim="800000"/>
            <a:headEnd/>
            <a:tailEnd/>
          </a:ln>
        </p:spPr>
      </p:pic>
      <p:sp>
        <p:nvSpPr>
          <p:cNvPr id="5" name="Rectangle 4"/>
          <p:cNvSpPr/>
          <p:nvPr/>
        </p:nvSpPr>
        <p:spPr>
          <a:xfrm>
            <a:off x="152400" y="4768850"/>
            <a:ext cx="2819400" cy="71755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solidFill>
                <a:latin typeface="Baskerville Old Face" panose="02020602080505020303" pitchFamily="18" charset="77"/>
              </a:rPr>
              <a:t>Checks &amp; Balances</a:t>
            </a:r>
          </a:p>
        </p:txBody>
      </p:sp>
      <p:sp>
        <p:nvSpPr>
          <p:cNvPr id="10" name="Rectangle 9"/>
          <p:cNvSpPr/>
          <p:nvPr/>
        </p:nvSpPr>
        <p:spPr>
          <a:xfrm>
            <a:off x="3086100" y="4754563"/>
            <a:ext cx="2971800" cy="731837"/>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solidFill>
                <a:latin typeface="Baskerville Old Face" panose="02020602080505020303" pitchFamily="18" charset="77"/>
              </a:rPr>
              <a:t>Separation of Powers</a:t>
            </a:r>
          </a:p>
        </p:txBody>
      </p:sp>
      <p:sp>
        <p:nvSpPr>
          <p:cNvPr id="11" name="Rectangle 10"/>
          <p:cNvSpPr/>
          <p:nvPr/>
        </p:nvSpPr>
        <p:spPr>
          <a:xfrm>
            <a:off x="6235700" y="4743450"/>
            <a:ext cx="2819400" cy="74295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solidFill>
                <a:latin typeface="Baskerville Old Face" panose="02020602080505020303" pitchFamily="18" charset="77"/>
              </a:rPr>
              <a:t>Blocking the Tyranny of the Mob</a:t>
            </a:r>
          </a:p>
        </p:txBody>
      </p:sp>
      <p:sp>
        <p:nvSpPr>
          <p:cNvPr id="7" name="Right Arrow 6"/>
          <p:cNvSpPr/>
          <p:nvPr/>
        </p:nvSpPr>
        <p:spPr>
          <a:xfrm rot="19511915">
            <a:off x="2271713" y="4421188"/>
            <a:ext cx="762000" cy="3317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ight Arrow 12"/>
          <p:cNvSpPr/>
          <p:nvPr/>
        </p:nvSpPr>
        <p:spPr>
          <a:xfrm rot="16200000">
            <a:off x="4191000" y="4448175"/>
            <a:ext cx="762000" cy="33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ight Arrow 13"/>
          <p:cNvSpPr/>
          <p:nvPr/>
        </p:nvSpPr>
        <p:spPr>
          <a:xfrm rot="12356383">
            <a:off x="6122988" y="4362450"/>
            <a:ext cx="762000" cy="330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457200" y="304800"/>
            <a:ext cx="8229600" cy="715963"/>
          </a:xfrm>
          <a:solidFill>
            <a:schemeClr val="accent2"/>
          </a:solidFill>
          <a:ln>
            <a:solidFill>
              <a:srgbClr val="002060"/>
            </a:solidFill>
          </a:ln>
        </p:spPr>
        <p:txBody>
          <a:bodyPr/>
          <a:lstStyle/>
          <a:p>
            <a:r>
              <a:rPr lang="en-US" altLang="en-US" smtClean="0">
                <a:solidFill>
                  <a:schemeClr val="bg1"/>
                </a:solidFill>
                <a:latin typeface="Baskerville Old Face" pitchFamily="18" charset="0"/>
              </a:rPr>
              <a:t>Constitution Convention</a:t>
            </a:r>
          </a:p>
        </p:txBody>
      </p:sp>
      <p:sp>
        <p:nvSpPr>
          <p:cNvPr id="80898" name="Content Placeholder 2"/>
          <p:cNvSpPr>
            <a:spLocks noGrp="1"/>
          </p:cNvSpPr>
          <p:nvPr>
            <p:ph idx="1"/>
          </p:nvPr>
        </p:nvSpPr>
        <p:spPr>
          <a:xfrm>
            <a:off x="304800" y="1219200"/>
            <a:ext cx="8382000" cy="4906963"/>
          </a:xfrm>
        </p:spPr>
        <p:txBody>
          <a:bodyPr/>
          <a:lstStyle/>
          <a:p>
            <a:pPr marL="0" indent="0">
              <a:buFont typeface="Arial" charset="0"/>
              <a:buNone/>
            </a:pPr>
            <a:endParaRPr lang="en-US" altLang="en-US" sz="2400" smtClean="0">
              <a:latin typeface="Times New Roman" pitchFamily="18" charset="0"/>
              <a:cs typeface="Times New Roman" pitchFamily="18" charset="0"/>
            </a:endParaRPr>
          </a:p>
          <a:p>
            <a:pPr marL="0" indent="0">
              <a:buFont typeface="Arial" charset="0"/>
              <a:buNone/>
            </a:pPr>
            <a:endParaRPr lang="en-US" altLang="en-US" sz="2400" smtClean="0">
              <a:latin typeface="Times New Roman" pitchFamily="18" charset="0"/>
              <a:cs typeface="Times New Roman" pitchFamily="18" charset="0"/>
            </a:endParaRPr>
          </a:p>
          <a:p>
            <a:pPr marL="0" indent="0">
              <a:buFont typeface="Arial" charset="0"/>
              <a:buNone/>
            </a:pPr>
            <a:endParaRPr lang="en-US" altLang="en-US" sz="2400" smtClean="0">
              <a:latin typeface="Times New Roman" pitchFamily="18" charset="0"/>
              <a:cs typeface="Times New Roman" pitchFamily="18" charset="0"/>
            </a:endParaRPr>
          </a:p>
          <a:p>
            <a:pPr marL="0" indent="0">
              <a:buFont typeface="Arial" charset="0"/>
              <a:buNone/>
            </a:pPr>
            <a:endParaRPr lang="en-US" altLang="en-US" sz="2400" smtClean="0">
              <a:latin typeface="Times New Roman" pitchFamily="18" charset="0"/>
              <a:cs typeface="Times New Roman" pitchFamily="18" charset="0"/>
            </a:endParaRPr>
          </a:p>
          <a:p>
            <a:pPr marL="0" indent="0">
              <a:buFont typeface="Arial" charset="0"/>
              <a:buNone/>
            </a:pPr>
            <a:r>
              <a:rPr lang="en-US" altLang="en-US" sz="2400" smtClean="0">
                <a:latin typeface="Times New Roman" pitchFamily="18" charset="0"/>
                <a:cs typeface="Times New Roman" pitchFamily="18" charset="0"/>
              </a:rPr>
              <a:t>Ratification debate: </a:t>
            </a:r>
            <a:r>
              <a:rPr lang="en-US" altLang="en-US" sz="2400" b="1" smtClean="0">
                <a:latin typeface="Times New Roman" pitchFamily="18" charset="0"/>
                <a:cs typeface="Times New Roman" pitchFamily="18" charset="0"/>
              </a:rPr>
              <a:t>Federalists vs. Anti-federalists </a:t>
            </a:r>
          </a:p>
          <a:p>
            <a:pPr marL="0" indent="0">
              <a:buFont typeface="Arial" charset="0"/>
              <a:buNone/>
            </a:pPr>
            <a:r>
              <a:rPr lang="en-US" altLang="en-US" sz="2400" smtClean="0">
                <a:latin typeface="Times New Roman" pitchFamily="18" charset="0"/>
                <a:cs typeface="Times New Roman" pitchFamily="18" charset="0"/>
              </a:rPr>
              <a:t>Factors for debate:</a:t>
            </a:r>
          </a:p>
        </p:txBody>
      </p:sp>
      <p:sp>
        <p:nvSpPr>
          <p:cNvPr id="2" name="Rectangle 1"/>
          <p:cNvSpPr/>
          <p:nvPr/>
        </p:nvSpPr>
        <p:spPr>
          <a:xfrm>
            <a:off x="685800" y="4038600"/>
            <a:ext cx="5410200" cy="533400"/>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pitchFamily="18" charset="0"/>
                <a:cs typeface="Times" pitchFamily="18" charset="0"/>
              </a:rPr>
              <a:t>State vs. Federal Power</a:t>
            </a:r>
          </a:p>
        </p:txBody>
      </p:sp>
      <p:sp>
        <p:nvSpPr>
          <p:cNvPr id="7" name="Rectangle 6"/>
          <p:cNvSpPr/>
          <p:nvPr/>
        </p:nvSpPr>
        <p:spPr>
          <a:xfrm>
            <a:off x="676275" y="4724400"/>
            <a:ext cx="5410200" cy="533400"/>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pitchFamily="18" charset="0"/>
                <a:cs typeface="Times" pitchFamily="18" charset="0"/>
              </a:rPr>
              <a:t>Protection of individual liberties</a:t>
            </a:r>
          </a:p>
        </p:txBody>
      </p:sp>
      <p:sp>
        <p:nvSpPr>
          <p:cNvPr id="8" name="Rectangle 7"/>
          <p:cNvSpPr/>
          <p:nvPr/>
        </p:nvSpPr>
        <p:spPr>
          <a:xfrm>
            <a:off x="676275" y="5410200"/>
            <a:ext cx="5410200" cy="533400"/>
          </a:xfrm>
          <a:prstGeom prst="rect">
            <a:avLst/>
          </a:prstGeom>
          <a:solidFill>
            <a:srgbClr val="00206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pitchFamily="18" charset="0"/>
                <a:cs typeface="Times" pitchFamily="18" charset="0"/>
              </a:rPr>
              <a:t>U.S. Constitution Acceptance or Rejection</a:t>
            </a:r>
          </a:p>
        </p:txBody>
      </p:sp>
      <p:sp>
        <p:nvSpPr>
          <p:cNvPr id="3" name="Rectangle 2"/>
          <p:cNvSpPr/>
          <p:nvPr/>
        </p:nvSpPr>
        <p:spPr>
          <a:xfrm>
            <a:off x="304800" y="1295400"/>
            <a:ext cx="8610600" cy="1600200"/>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latin typeface="Times" pitchFamily="18" charset="0"/>
                <a:cs typeface="Times" pitchFamily="18" charset="0"/>
              </a:rPr>
              <a:t>The Ratification of the Conventions of nine States, shall be sufficient for the Establishment of this Constitution between the States so ratifying the Same.</a:t>
            </a:r>
          </a:p>
          <a:p>
            <a:pPr>
              <a:defRPr/>
            </a:pPr>
            <a:r>
              <a:rPr lang="en-US" sz="2400" dirty="0">
                <a:latin typeface="Times" pitchFamily="18" charset="0"/>
                <a:cs typeface="Times" pitchFamily="18" charset="0"/>
              </a:rPr>
              <a:t>	- U.S. Constitution, Article VII </a:t>
            </a:r>
          </a:p>
        </p:txBody>
      </p:sp>
      <p:pic>
        <p:nvPicPr>
          <p:cNvPr id="80903" name="Picture 7" descr="See the source image"/>
          <p:cNvPicPr>
            <a:picLocks noChangeAspect="1" noChangeArrowheads="1"/>
          </p:cNvPicPr>
          <p:nvPr/>
        </p:nvPicPr>
        <p:blipFill>
          <a:blip r:embed="rId2" cstate="print"/>
          <a:srcRect/>
          <a:stretch>
            <a:fillRect/>
          </a:stretch>
        </p:blipFill>
        <p:spPr bwMode="auto">
          <a:xfrm>
            <a:off x="6934200" y="2273300"/>
            <a:ext cx="1981200" cy="2225675"/>
          </a:xfrm>
          <a:prstGeom prst="rect">
            <a:avLst/>
          </a:prstGeom>
          <a:noFill/>
          <a:ln w="9525">
            <a:solidFill>
              <a:srgbClr val="00206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a:xfrm>
            <a:off x="457200" y="274638"/>
            <a:ext cx="8229600" cy="868362"/>
          </a:xfrm>
          <a:solidFill>
            <a:schemeClr val="accent2"/>
          </a:solidFill>
          <a:ln>
            <a:solidFill>
              <a:srgbClr val="002060"/>
            </a:solidFill>
          </a:ln>
        </p:spPr>
        <p:txBody>
          <a:bodyPr/>
          <a:lstStyle/>
          <a:p>
            <a:r>
              <a:rPr lang="en-US" altLang="en-US" b="1" smtClean="0">
                <a:solidFill>
                  <a:schemeClr val="bg1"/>
                </a:solidFill>
                <a:latin typeface="Baskerville Old Face" pitchFamily="18" charset="0"/>
              </a:rPr>
              <a:t>Demographics of Ratification</a:t>
            </a:r>
          </a:p>
        </p:txBody>
      </p:sp>
      <p:pic>
        <p:nvPicPr>
          <p:cNvPr id="81922" name="Content Placeholder 3"/>
          <p:cNvPicPr>
            <a:picLocks noGrp="1" noChangeAspect="1" noChangeArrowheads="1"/>
          </p:cNvPicPr>
          <p:nvPr>
            <p:ph idx="1"/>
          </p:nvPr>
        </p:nvPicPr>
        <p:blipFill>
          <a:blip r:embed="rId2" cstate="print"/>
          <a:srcRect/>
          <a:stretch>
            <a:fillRect/>
          </a:stretch>
        </p:blipFill>
        <p:spPr>
          <a:xfrm>
            <a:off x="457200" y="1371600"/>
            <a:ext cx="4298950" cy="5486400"/>
          </a:xfrm>
        </p:spPr>
      </p:pic>
      <p:sp>
        <p:nvSpPr>
          <p:cNvPr id="5" name="Rectangle 4"/>
          <p:cNvSpPr/>
          <p:nvPr/>
        </p:nvSpPr>
        <p:spPr>
          <a:xfrm>
            <a:off x="5105400" y="2057400"/>
            <a:ext cx="3581400" cy="1143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accent1">
                    <a:lumMod val="50000"/>
                  </a:schemeClr>
                </a:solidFill>
                <a:latin typeface="Times New Roman" panose="02020603050405020304" pitchFamily="18" charset="0"/>
                <a:cs typeface="Times New Roman" panose="02020603050405020304" pitchFamily="18" charset="0"/>
              </a:rPr>
              <a:t>Anti-federalist: agrarian society </a:t>
            </a:r>
          </a:p>
        </p:txBody>
      </p:sp>
      <p:sp>
        <p:nvSpPr>
          <p:cNvPr id="6" name="Rectangle 5"/>
          <p:cNvSpPr/>
          <p:nvPr/>
        </p:nvSpPr>
        <p:spPr>
          <a:xfrm>
            <a:off x="5105400" y="3543300"/>
            <a:ext cx="3581400" cy="11430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accent1">
                    <a:lumMod val="50000"/>
                  </a:schemeClr>
                </a:solidFill>
                <a:latin typeface="Times New Roman" panose="02020603050405020304" pitchFamily="18" charset="0"/>
                <a:cs typeface="Times New Roman" panose="02020603050405020304" pitchFamily="18" charset="0"/>
              </a:rPr>
              <a:t>Federalist: urban &amp; industrial society </a:t>
            </a:r>
          </a:p>
        </p:txBody>
      </p:sp>
      <p:sp>
        <p:nvSpPr>
          <p:cNvPr id="7" name="Arrow: Left 6"/>
          <p:cNvSpPr/>
          <p:nvPr/>
        </p:nvSpPr>
        <p:spPr>
          <a:xfrm>
            <a:off x="3505200" y="2743200"/>
            <a:ext cx="1600200" cy="2667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Arrow: Left 7"/>
          <p:cNvSpPr/>
          <p:nvPr/>
        </p:nvSpPr>
        <p:spPr>
          <a:xfrm>
            <a:off x="3505200" y="3695700"/>
            <a:ext cx="1600200" cy="2667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p:cNvSpPr/>
          <p:nvPr/>
        </p:nvSpPr>
        <p:spPr>
          <a:xfrm>
            <a:off x="990600" y="5105400"/>
            <a:ext cx="7696200" cy="1477963"/>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latin typeface="Times" panose="02020603050405020304" pitchFamily="18" charset="0"/>
                <a:cs typeface="Times" panose="02020603050405020304" pitchFamily="18" charset="0"/>
              </a:rPr>
              <a:t>Factors in Federalist victory:</a:t>
            </a:r>
          </a:p>
          <a:p>
            <a:pPr marL="342900" indent="-342900">
              <a:buFont typeface="Arial" panose="020B0604020202020204" pitchFamily="34" charset="0"/>
              <a:buChar char="•"/>
              <a:defRPr/>
            </a:pPr>
            <a:r>
              <a:rPr lang="en-US" sz="2400" dirty="0">
                <a:latin typeface="Times" panose="02020603050405020304" pitchFamily="18" charset="0"/>
                <a:cs typeface="Times" panose="02020603050405020304" pitchFamily="18" charset="0"/>
              </a:rPr>
              <a:t>Bill of Rights Compromise</a:t>
            </a:r>
          </a:p>
          <a:p>
            <a:pPr marL="342900" indent="-342900">
              <a:buFont typeface="Arial" panose="020B0604020202020204" pitchFamily="34" charset="0"/>
              <a:buChar char="•"/>
              <a:defRPr/>
            </a:pPr>
            <a:r>
              <a:rPr lang="en-US" sz="2400" dirty="0">
                <a:latin typeface="Times" panose="02020603050405020304" pitchFamily="18" charset="0"/>
                <a:cs typeface="Times" panose="02020603050405020304" pitchFamily="18" charset="0"/>
              </a:rPr>
              <a:t>The Articles of Confederation were a failed government </a:t>
            </a:r>
          </a:p>
          <a:p>
            <a:pPr marL="342900" indent="-342900">
              <a:buFont typeface="Arial" panose="020B0604020202020204" pitchFamily="34" charset="0"/>
              <a:buChar char="•"/>
              <a:defRPr/>
            </a:pPr>
            <a:r>
              <a:rPr lang="en-US" sz="2400" dirty="0">
                <a:latin typeface="Times" panose="02020603050405020304" pitchFamily="18" charset="0"/>
                <a:cs typeface="Times" panose="02020603050405020304" pitchFamily="18" charset="0"/>
              </a:rPr>
              <a:t>No better alternative</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a:xfrm>
            <a:off x="457200" y="274638"/>
            <a:ext cx="8229600" cy="487362"/>
          </a:xfrm>
          <a:solidFill>
            <a:schemeClr val="accent2"/>
          </a:solidFill>
          <a:ln>
            <a:solidFill>
              <a:schemeClr val="accent1"/>
            </a:solidFill>
          </a:ln>
        </p:spPr>
        <p:txBody>
          <a:bodyPr/>
          <a:lstStyle/>
          <a:p>
            <a:r>
              <a:rPr lang="en-US" altLang="en-US" sz="4000" smtClean="0">
                <a:solidFill>
                  <a:schemeClr val="bg1"/>
                </a:solidFill>
                <a:latin typeface="Baskerville Old Face" pitchFamily="18" charset="0"/>
              </a:rPr>
              <a:t>Ratification Debate</a:t>
            </a:r>
          </a:p>
        </p:txBody>
      </p:sp>
      <p:sp>
        <p:nvSpPr>
          <p:cNvPr id="82946" name="Content Placeholder 2"/>
          <p:cNvSpPr>
            <a:spLocks noGrp="1"/>
          </p:cNvSpPr>
          <p:nvPr>
            <p:ph idx="1"/>
          </p:nvPr>
        </p:nvSpPr>
        <p:spPr>
          <a:xfrm>
            <a:off x="457200" y="914400"/>
            <a:ext cx="8229600" cy="5211763"/>
          </a:xfrm>
        </p:spPr>
        <p:txBody>
          <a:bodyPr/>
          <a:lstStyle/>
          <a:p>
            <a:pPr marL="0" indent="0">
              <a:buFont typeface="Arial" charset="0"/>
              <a:buNone/>
            </a:pPr>
            <a:r>
              <a:rPr lang="en-US" altLang="en-US" sz="2000" b="1" smtClean="0">
                <a:solidFill>
                  <a:srgbClr val="002060"/>
                </a:solidFill>
                <a:latin typeface="Times New Roman" pitchFamily="18" charset="0"/>
                <a:cs typeface="Times New Roman" pitchFamily="18" charset="0"/>
              </a:rPr>
              <a:t>Quote 1:</a:t>
            </a:r>
            <a:r>
              <a:rPr lang="en-US" altLang="en-US" sz="2000" smtClean="0">
                <a:latin typeface="Times New Roman" pitchFamily="18" charset="0"/>
                <a:cs typeface="Times New Roman" pitchFamily="18" charset="0"/>
              </a:rPr>
              <a:t> “The president serves a 4-year term and can be removed for office through the impeachment process. In addition, Congress and the Judiciary are given powers which allow them to balance and check the President’s actions. Thus, the President will not be like a monarch.” </a:t>
            </a:r>
          </a:p>
          <a:p>
            <a:pPr marL="0" indent="0">
              <a:buFont typeface="Arial" charset="0"/>
              <a:buNone/>
            </a:pPr>
            <a:endParaRPr lang="en-US" altLang="en-US" sz="2000" smtClean="0">
              <a:latin typeface="Times New Roman" pitchFamily="18" charset="0"/>
              <a:cs typeface="Times New Roman" pitchFamily="18" charset="0"/>
            </a:endParaRPr>
          </a:p>
          <a:p>
            <a:pPr marL="0" indent="0">
              <a:buFont typeface="Arial" charset="0"/>
              <a:buNone/>
            </a:pPr>
            <a:r>
              <a:rPr lang="en-US" altLang="en-US" sz="2000" b="1" smtClean="0">
                <a:solidFill>
                  <a:srgbClr val="002060"/>
                </a:solidFill>
                <a:latin typeface="Times New Roman" pitchFamily="18" charset="0"/>
                <a:cs typeface="Times New Roman" pitchFamily="18" charset="0"/>
              </a:rPr>
              <a:t>Quote 2: </a:t>
            </a:r>
            <a:r>
              <a:rPr lang="en-US" altLang="en-US" sz="2000" smtClean="0">
                <a:latin typeface="Times New Roman" pitchFamily="18" charset="0"/>
                <a:cs typeface="Times New Roman" pitchFamily="18" charset="0"/>
              </a:rPr>
              <a:t>“The national government’s powers are too broadly and poorly defined, and the powers of the individual states are left unclear.”</a:t>
            </a:r>
          </a:p>
          <a:p>
            <a:pPr marL="0" indent="0">
              <a:buFont typeface="Arial" charset="0"/>
              <a:buNone/>
            </a:pPr>
            <a:endParaRPr lang="en-US" altLang="en-US" sz="2000" smtClean="0">
              <a:latin typeface="Times New Roman" pitchFamily="18" charset="0"/>
              <a:cs typeface="Times New Roman" pitchFamily="18" charset="0"/>
            </a:endParaRPr>
          </a:p>
          <a:p>
            <a:pPr marL="0" indent="0">
              <a:buFont typeface="Arial" charset="0"/>
              <a:buNone/>
            </a:pPr>
            <a:r>
              <a:rPr lang="en-US" altLang="en-US" sz="2000" b="1" smtClean="0">
                <a:solidFill>
                  <a:srgbClr val="002060"/>
                </a:solidFill>
                <a:latin typeface="Times New Roman" pitchFamily="18" charset="0"/>
                <a:cs typeface="Times New Roman" pitchFamily="18" charset="0"/>
              </a:rPr>
              <a:t>Quote 3:</a:t>
            </a:r>
            <a:r>
              <a:rPr lang="en-US" altLang="en-US" sz="2000" smtClean="0">
                <a:latin typeface="Times New Roman" pitchFamily="18" charset="0"/>
                <a:cs typeface="Times New Roman" pitchFamily="18" charset="0"/>
              </a:rPr>
              <a:t> In a small republic such as the individual states, one group can dominate government and take action to benefit only that group. In a large extended republic it will be difficult for one group to control, and thus the public good will be better protected.</a:t>
            </a:r>
          </a:p>
          <a:p>
            <a:pPr marL="0" indent="0">
              <a:buFont typeface="Arial" charset="0"/>
              <a:buNone/>
            </a:pPr>
            <a:endParaRPr lang="en-US" altLang="en-US" sz="2000" smtClean="0">
              <a:latin typeface="Times New Roman" pitchFamily="18" charset="0"/>
              <a:cs typeface="Times New Roman" pitchFamily="18" charset="0"/>
            </a:endParaRPr>
          </a:p>
          <a:p>
            <a:pPr marL="0" indent="0">
              <a:spcBef>
                <a:spcPct val="0"/>
              </a:spcBef>
              <a:buFont typeface="Arial" charset="0"/>
              <a:buNone/>
            </a:pPr>
            <a:r>
              <a:rPr lang="en-US" altLang="en-US" sz="2000" b="1" smtClean="0">
                <a:solidFill>
                  <a:srgbClr val="002060"/>
                </a:solidFill>
                <a:latin typeface="Times New Roman" pitchFamily="18" charset="0"/>
                <a:cs typeface="Times New Roman" pitchFamily="18" charset="0"/>
              </a:rPr>
              <a:t>Quote 4:</a:t>
            </a:r>
            <a:r>
              <a:rPr lang="en-US" altLang="en-US" sz="2000" smtClean="0">
                <a:latin typeface="Times New Roman" pitchFamily="18" charset="0"/>
                <a:cs typeface="Times New Roman" pitchFamily="18" charset="0"/>
              </a:rPr>
              <a:t> The national government is limited to only those powers granted to it. All powers not delegated to it remain in the hands of the individual states</a:t>
            </a:r>
            <a:r>
              <a:rPr lang="en-US" altLang="en-US" smtClean="0"/>
              <a:t>.</a:t>
            </a:r>
            <a:endParaRPr lang="en-US" altLang="en-US" sz="2000" smtClean="0">
              <a:latin typeface="Times New Roman" pitchFamily="18" charset="0"/>
              <a:cs typeface="Times New Roman" pitchFamily="18" charset="0"/>
            </a:endParaRPr>
          </a:p>
          <a:p>
            <a:pPr marL="0" indent="0">
              <a:buFont typeface="Arial" charset="0"/>
              <a:buNone/>
            </a:pPr>
            <a:endParaRPr lang="en-US" altLang="en-US" sz="200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a:xfrm>
            <a:off x="457200" y="274638"/>
            <a:ext cx="8229600" cy="868362"/>
          </a:xfrm>
          <a:solidFill>
            <a:schemeClr val="accent2"/>
          </a:solidFill>
          <a:ln>
            <a:solidFill>
              <a:srgbClr val="002060"/>
            </a:solidFill>
          </a:ln>
        </p:spPr>
        <p:txBody>
          <a:bodyPr/>
          <a:lstStyle/>
          <a:p>
            <a:r>
              <a:rPr lang="en-US" altLang="en-US" sz="2800" smtClean="0">
                <a:solidFill>
                  <a:schemeClr val="bg1"/>
                </a:solidFill>
                <a:latin typeface="Baskerville Old Face" pitchFamily="18" charset="0"/>
                <a:cs typeface="Times New Roman" pitchFamily="18" charset="0"/>
              </a:rPr>
              <a:t>Annotating Federalists &amp; Anti-Federalists Perspective</a:t>
            </a:r>
          </a:p>
        </p:txBody>
      </p:sp>
      <p:sp>
        <p:nvSpPr>
          <p:cNvPr id="48131" name="Content Placeholder 2"/>
          <p:cNvSpPr>
            <a:spLocks noGrp="1"/>
          </p:cNvSpPr>
          <p:nvPr>
            <p:ph idx="1"/>
          </p:nvPr>
        </p:nvSpPr>
        <p:spPr>
          <a:xfrm>
            <a:off x="457200" y="1143000"/>
            <a:ext cx="8229600" cy="4983163"/>
          </a:xfrm>
        </p:spPr>
        <p:txBody>
          <a:bodyPr/>
          <a:lstStyle/>
          <a:p>
            <a:pPr marL="0" indent="0">
              <a:buFont typeface="Arial" panose="020B0604020202020204" pitchFamily="34" charset="0"/>
              <a:buNone/>
              <a:defRPr/>
            </a:pPr>
            <a:r>
              <a:rPr lang="en-US" sz="2000" b="1" dirty="0">
                <a:solidFill>
                  <a:srgbClr val="002060"/>
                </a:solidFill>
                <a:latin typeface="Times New Roman" panose="02020603050405020304" pitchFamily="18" charset="0"/>
                <a:cs typeface="Times New Roman" panose="02020603050405020304" pitchFamily="18" charset="0"/>
              </a:rPr>
              <a:t>Prompt: </a:t>
            </a:r>
            <a:r>
              <a:rPr lang="en-US" altLang="en-US" sz="2000" b="1" dirty="0">
                <a:solidFill>
                  <a:srgbClr val="002060"/>
                </a:solidFill>
                <a:latin typeface="Times New Roman" panose="02020603050405020304" pitchFamily="18" charset="0"/>
                <a:cs typeface="Times New Roman" panose="02020603050405020304" pitchFamily="18" charset="0"/>
              </a:rPr>
              <a:t>How effective is the U.S. Constitution in maintaining a proper balance between government authority and the protection of personal liberty?</a:t>
            </a:r>
            <a:endParaRPr lang="en-US" altLang="en-US" sz="2000" dirty="0">
              <a:latin typeface="Times New Roman" pitchFamily="18" charset="0"/>
              <a:cs typeface="Times New Roman" pitchFamily="18" charset="0"/>
            </a:endParaRPr>
          </a:p>
          <a:p>
            <a:pPr>
              <a:defRPr/>
            </a:pPr>
            <a:r>
              <a:rPr lang="en-US" altLang="en-US" sz="2000" dirty="0">
                <a:latin typeface="Times New Roman" pitchFamily="18" charset="0"/>
                <a:cs typeface="Times New Roman" pitchFamily="18" charset="0"/>
              </a:rPr>
              <a:t>A summary of each reading (thesis, support evidence)</a:t>
            </a:r>
          </a:p>
          <a:p>
            <a:pPr>
              <a:defRPr/>
            </a:pPr>
            <a:r>
              <a:rPr lang="en-US" altLang="en-US" sz="2000" dirty="0">
                <a:latin typeface="Times New Roman" pitchFamily="18" charset="0"/>
                <a:cs typeface="Times New Roman" pitchFamily="18" charset="0"/>
              </a:rPr>
              <a:t>Ways the articles, clauses, powers, and offices of the Constitution support the Federalists’ or Anti-federalists’ arguments</a:t>
            </a:r>
          </a:p>
          <a:p>
            <a:pPr lvl="1">
              <a:defRPr/>
            </a:pPr>
            <a:r>
              <a:rPr lang="en-US" altLang="en-US" sz="2000" dirty="0">
                <a:latin typeface="Times New Roman" pitchFamily="18" charset="0"/>
                <a:cs typeface="Times New Roman" pitchFamily="18" charset="0"/>
              </a:rPr>
              <a:t>Identify relevant connections (principles, clauses, American identity etc.)</a:t>
            </a:r>
          </a:p>
          <a:p>
            <a:pPr lvl="1">
              <a:defRPr/>
            </a:pPr>
            <a:r>
              <a:rPr lang="en-US" altLang="en-US" sz="2000" dirty="0">
                <a:latin typeface="Times New Roman" pitchFamily="18" charset="0"/>
                <a:cs typeface="Times New Roman" pitchFamily="18" charset="0"/>
              </a:rPr>
              <a:t>Examples from today’s world that relate </a:t>
            </a:r>
          </a:p>
          <a:p>
            <a:pPr lvl="1">
              <a:defRPr/>
            </a:pPr>
            <a:r>
              <a:rPr lang="en-US" altLang="en-US" sz="2000" dirty="0">
                <a:latin typeface="Times New Roman" pitchFamily="18" charset="0"/>
                <a:cs typeface="Times New Roman" pitchFamily="18" charset="0"/>
              </a:rPr>
              <a:t>Identify quotes, facts, and concepts as support </a:t>
            </a:r>
          </a:p>
          <a:p>
            <a:pPr>
              <a:defRPr/>
            </a:pPr>
            <a:endParaRPr lang="en-US" altLang="en-US" sz="2000" dirty="0">
              <a:latin typeface="Times New Roman" pitchFamily="18" charset="0"/>
              <a:cs typeface="Times New Roman" pitchFamily="18" charset="0"/>
            </a:endParaRPr>
          </a:p>
        </p:txBody>
      </p:sp>
      <p:pic>
        <p:nvPicPr>
          <p:cNvPr id="83971" name="Picture 2"/>
          <p:cNvPicPr>
            <a:picLocks noChangeAspect="1" noChangeArrowheads="1"/>
          </p:cNvPicPr>
          <p:nvPr/>
        </p:nvPicPr>
        <p:blipFill>
          <a:blip r:embed="rId2" cstate="print"/>
          <a:srcRect/>
          <a:stretch>
            <a:fillRect/>
          </a:stretch>
        </p:blipFill>
        <p:spPr bwMode="auto">
          <a:xfrm>
            <a:off x="762000" y="4648200"/>
            <a:ext cx="7086600" cy="1974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a:solidFill>
            <a:schemeClr val="accent2"/>
          </a:solidFill>
          <a:ln>
            <a:solidFill>
              <a:srgbClr val="002060"/>
            </a:solidFill>
          </a:ln>
        </p:spPr>
        <p:txBody>
          <a:bodyPr/>
          <a:lstStyle/>
          <a:p>
            <a:r>
              <a:rPr lang="en-US" altLang="en-US" smtClean="0">
                <a:solidFill>
                  <a:schemeClr val="bg1"/>
                </a:solidFill>
                <a:latin typeface="Baskerville Old Face" pitchFamily="18" charset="0"/>
              </a:rPr>
              <a:t>Ratification Clarity</a:t>
            </a:r>
          </a:p>
        </p:txBody>
      </p:sp>
      <p:sp>
        <p:nvSpPr>
          <p:cNvPr id="3" name="Content Placeholder 2"/>
          <p:cNvSpPr>
            <a:spLocks noGrp="1"/>
          </p:cNvSpPr>
          <p:nvPr>
            <p:ph idx="1"/>
          </p:nvPr>
        </p:nvSpPr>
        <p:spPr/>
        <p:txBody>
          <a:bodyPr/>
          <a:lstStyle/>
          <a:p>
            <a:pPr marL="0" indent="0">
              <a:buFont typeface="Arial" panose="020B0604020202020204" pitchFamily="34" charset="0"/>
              <a:buNone/>
              <a:defRPr/>
            </a:pPr>
            <a:r>
              <a:rPr lang="en-US" sz="2400" dirty="0">
                <a:solidFill>
                  <a:srgbClr val="002060"/>
                </a:solidFill>
                <a:latin typeface="Times New Roman" panose="02020603050405020304" pitchFamily="18" charset="0"/>
                <a:cs typeface="Times New Roman" panose="02020603050405020304" pitchFamily="18" charset="0"/>
              </a:rPr>
              <a:t>Federalists v. Anti-federalists ratification debate</a:t>
            </a:r>
          </a:p>
          <a:p>
            <a:pPr marL="0" indent="0">
              <a:buFont typeface="Arial" panose="020B0604020202020204" pitchFamily="34" charset="0"/>
              <a:buNone/>
              <a:defRPr/>
            </a:pPr>
            <a:endParaRPr lang="en-US" sz="2000" dirty="0">
              <a:solidFill>
                <a:srgbClr val="00206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r>
              <a:rPr lang="en-US" altLang="en-US" sz="2400" b="1" dirty="0">
                <a:latin typeface="Times New Roman" panose="02020603050405020304" pitchFamily="18" charset="0"/>
                <a:cs typeface="Times New Roman" panose="02020603050405020304" pitchFamily="18" charset="0"/>
              </a:rPr>
              <a:t>Prompt:</a:t>
            </a:r>
            <a:r>
              <a:rPr lang="en-US" altLang="en-US" sz="2400" dirty="0">
                <a:latin typeface="Times New Roman" panose="02020603050405020304" pitchFamily="18" charset="0"/>
                <a:cs typeface="Times New Roman" panose="02020603050405020304" pitchFamily="18" charset="0"/>
              </a:rPr>
              <a:t> How effective is the U.S. Constitution in maintaining a proper balance between government authority and the protection of personal liberty?</a:t>
            </a:r>
          </a:p>
          <a:p>
            <a:pPr>
              <a:buFont typeface="Arial" panose="020B0604020202020204" pitchFamily="34" charset="0"/>
              <a:buChar char="•"/>
              <a:defRPr/>
            </a:pPr>
            <a:r>
              <a:rPr lang="en-US" sz="2400" dirty="0">
                <a:latin typeface="Times New Roman" panose="02020603050405020304" pitchFamily="18" charset="0"/>
                <a:cs typeface="Times New Roman" panose="02020603050405020304" pitchFamily="18" charset="0"/>
              </a:rPr>
              <a:t>Annotating a ratification argument</a:t>
            </a:r>
          </a:p>
          <a:p>
            <a:pPr marL="457200" indent="-457200">
              <a:buFont typeface="Arial" panose="020B0604020202020204" pitchFamily="34" charset="0"/>
              <a:buAutoNum type="arabicPeriod"/>
              <a:defRPr/>
            </a:pPr>
            <a:r>
              <a:rPr lang="en-US" sz="2400" dirty="0">
                <a:latin typeface="Times New Roman" panose="02020603050405020304" pitchFamily="18" charset="0"/>
                <a:cs typeface="Times New Roman" panose="02020603050405020304" pitchFamily="18" charset="0"/>
              </a:rPr>
              <a:t>Federalists’ Papers 10 and 51</a:t>
            </a:r>
          </a:p>
          <a:p>
            <a:pPr marL="0" indent="0">
              <a:buFont typeface="Arial" panose="020B0604020202020204" pitchFamily="34" charset="0"/>
              <a:buNone/>
              <a:defRPr/>
            </a:pPr>
            <a:r>
              <a:rPr lang="en-US" sz="2400" dirty="0">
                <a:latin typeface="Times New Roman" panose="02020603050405020304" pitchFamily="18" charset="0"/>
                <a:cs typeface="Times New Roman" panose="02020603050405020304" pitchFamily="18" charset="0"/>
              </a:rPr>
              <a:t>2.   Anti-federalists’ Papers  Brutus 1 and 74</a:t>
            </a:r>
          </a:p>
          <a:p>
            <a:pPr>
              <a:buFont typeface="Arial" panose="020B0604020202020204" pitchFamily="34" charset="0"/>
              <a:buChar char="•"/>
              <a:defRPr/>
            </a:pP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defRPr/>
            </a:pPr>
            <a:endParaRPr lang="en-US" sz="20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endParaRPr lang="en-US" sz="2000" dirty="0">
              <a:latin typeface="Times New Roman" panose="02020603050405020304" pitchFamily="18" charset="0"/>
              <a:cs typeface="Times New Roman" panose="02020603050405020304" pitchFamily="18" charset="0"/>
            </a:endParaRPr>
          </a:p>
        </p:txBody>
      </p:sp>
      <p:pic>
        <p:nvPicPr>
          <p:cNvPr id="84995" name="Picture 3"/>
          <p:cNvPicPr>
            <a:picLocks noChangeAspect="1"/>
          </p:cNvPicPr>
          <p:nvPr/>
        </p:nvPicPr>
        <p:blipFill>
          <a:blip r:embed="rId2" cstate="print"/>
          <a:srcRect/>
          <a:stretch>
            <a:fillRect/>
          </a:stretch>
        </p:blipFill>
        <p:spPr bwMode="auto">
          <a:xfrm>
            <a:off x="6362700" y="3441700"/>
            <a:ext cx="2324100" cy="2711450"/>
          </a:xfrm>
          <a:prstGeom prst="rect">
            <a:avLst/>
          </a:prstGeom>
          <a:noFill/>
          <a:ln w="28575">
            <a:solidFill>
              <a:srgbClr val="FFC000"/>
            </a:solid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pPr>
              <a:buFont typeface="Arial" panose="020B0604020202020204" pitchFamily="34" charset="0"/>
              <a:buChar char="•"/>
              <a:defRPr/>
            </a:pPr>
            <a:r>
              <a:rPr lang="en-US" sz="2000" dirty="0">
                <a:solidFill>
                  <a:srgbClr val="FF0000"/>
                </a:solidFill>
                <a:latin typeface="Times New Roman" panose="02020603050405020304" pitchFamily="18" charset="0"/>
                <a:cs typeface="Times New Roman" panose="02020603050405020304" pitchFamily="18" charset="0"/>
              </a:rPr>
              <a:t>Essential Question: </a:t>
            </a:r>
            <a:r>
              <a:rPr lang="en-US" sz="2000" dirty="0">
                <a:latin typeface="Times New Roman" panose="02020603050405020304" pitchFamily="18" charset="0"/>
                <a:cs typeface="Times New Roman" panose="02020603050405020304" pitchFamily="18" charset="0"/>
              </a:rPr>
              <a:t>How does the ideas of Constitutional republicanism work within modern American society to establish a balance system between government power and individual liberties?</a:t>
            </a:r>
          </a:p>
          <a:p>
            <a:pPr>
              <a:buFont typeface="Arial" panose="020B0604020202020204" pitchFamily="34" charset="0"/>
              <a:buChar char="•"/>
              <a:defRPr/>
            </a:pPr>
            <a:r>
              <a:rPr lang="en-US" sz="2000" dirty="0">
                <a:solidFill>
                  <a:srgbClr val="002060"/>
                </a:solidFill>
                <a:latin typeface="Times New Roman" panose="02020603050405020304" pitchFamily="18" charset="0"/>
                <a:cs typeface="Times New Roman" panose="02020603050405020304" pitchFamily="18" charset="0"/>
              </a:rPr>
              <a:t>Students can:</a:t>
            </a:r>
          </a:p>
          <a:p>
            <a:pPr marL="692150">
              <a:buFont typeface="Wingdings" panose="05000000000000000000" pitchFamily="2" charset="2"/>
              <a:buChar char="v"/>
              <a:defRPr/>
            </a:pPr>
            <a:r>
              <a:rPr lang="en-US" sz="2000" dirty="0">
                <a:latin typeface="Times New Roman" panose="02020603050405020304" pitchFamily="18" charset="0"/>
                <a:cs typeface="Times New Roman" panose="02020603050405020304" pitchFamily="18" charset="0"/>
              </a:rPr>
              <a:t>Decipher how </a:t>
            </a:r>
            <a:r>
              <a:rPr lang="en-US" sz="2000" dirty="0" err="1">
                <a:latin typeface="Times New Roman" panose="02020603050405020304" pitchFamily="18" charset="0"/>
                <a:cs typeface="Times New Roman" panose="02020603050405020304" pitchFamily="18" charset="0"/>
              </a:rPr>
              <a:t>Madisonian</a:t>
            </a:r>
            <a:r>
              <a:rPr lang="en-US" sz="2000" dirty="0">
                <a:latin typeface="Times New Roman" panose="02020603050405020304" pitchFamily="18" charset="0"/>
                <a:cs typeface="Times New Roman" panose="02020603050405020304" pitchFamily="18" charset="0"/>
              </a:rPr>
              <a:t> Model developed from Enlightened philosopher, Revolutionary rebellion, and political compromise</a:t>
            </a:r>
          </a:p>
          <a:p>
            <a:pPr marL="692150">
              <a:buFont typeface="Wingdings" panose="05000000000000000000" pitchFamily="2" charset="2"/>
              <a:buChar char="v"/>
              <a:defRPr/>
            </a:pPr>
            <a:r>
              <a:rPr lang="en-US" sz="2000" dirty="0">
                <a:latin typeface="Times New Roman" panose="02020603050405020304" pitchFamily="18" charset="0"/>
                <a:cs typeface="Times New Roman" panose="02020603050405020304" pitchFamily="18" charset="0"/>
              </a:rPr>
              <a:t>Evaluate the effectiveness of the U.S. Constitution to maintain the proper balance between the authority to govern and protection of personal liberties</a:t>
            </a:r>
          </a:p>
          <a:p>
            <a:pPr marL="0" indent="0">
              <a:buFont typeface="Arial" panose="020B0604020202020204" pitchFamily="34" charset="0"/>
              <a:buNone/>
              <a:defRPr/>
            </a:pPr>
            <a:r>
              <a:rPr lang="en-US" sz="2200" dirty="0">
                <a:solidFill>
                  <a:srgbClr val="002060"/>
                </a:solidFill>
                <a:latin typeface="Times New Roman" panose="02020603050405020304" pitchFamily="18" charset="0"/>
                <a:cs typeface="Times New Roman" panose="02020603050405020304" pitchFamily="18" charset="0"/>
              </a:rPr>
              <a:t>Agenda</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Fed or Anti-fed, That is the question</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A Recipe for American Democracy</a:t>
            </a:r>
          </a:p>
          <a:p>
            <a:pPr marL="0" indent="0">
              <a:buFont typeface="Arial" panose="020B0604020202020204" pitchFamily="34" charset="0"/>
              <a:buNone/>
              <a:defRPr/>
            </a:pPr>
            <a:r>
              <a:rPr lang="en-US" sz="2200" b="1" dirty="0">
                <a:solidFill>
                  <a:srgbClr val="002060"/>
                </a:solidFill>
                <a:latin typeface="Times New Roman" panose="02020603050405020304" pitchFamily="18" charset="0"/>
                <a:cs typeface="Times New Roman" panose="02020603050405020304" pitchFamily="18" charset="0"/>
              </a:rPr>
              <a:t>Homework:</a:t>
            </a:r>
          </a:p>
          <a:p>
            <a:pPr marL="0" indent="0">
              <a:buFont typeface="Arial" panose="020B0604020202020204" pitchFamily="34" charset="0"/>
              <a:buNone/>
              <a:defRPr/>
            </a:pPr>
            <a:r>
              <a:rPr lang="en-US" sz="2200" b="1" dirty="0">
                <a:solidFill>
                  <a:srgbClr val="002060"/>
                </a:solidFill>
                <a:latin typeface="Times New Roman" panose="02020603050405020304" pitchFamily="18" charset="0"/>
                <a:cs typeface="Times New Roman" panose="02020603050405020304" pitchFamily="18" charset="0"/>
              </a:rPr>
              <a:t>- Federalist 2 Debate on Immigration (AP Gov website – Foundations of Democracy Link)</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09600" y="381000"/>
            <a:ext cx="7924800" cy="609600"/>
          </a:xfrm>
          <a:solidFill>
            <a:schemeClr val="accent2"/>
          </a:solidFill>
          <a:ln>
            <a:solidFill>
              <a:schemeClr val="accent1"/>
            </a:solidFill>
          </a:ln>
        </p:spPr>
        <p:txBody>
          <a:bodyPr rtlCol="0">
            <a:normAutofit fontScale="90000"/>
          </a:bodyPr>
          <a:lstStyle/>
          <a:p>
            <a:pPr eaLnBrk="1" fontAlgn="auto" hangingPunct="1">
              <a:spcAft>
                <a:spcPts val="0"/>
              </a:spcAft>
              <a:defRPr/>
            </a:pPr>
            <a:r>
              <a:rPr lang="en-US" altLang="en-US" dirty="0">
                <a:solidFill>
                  <a:schemeClr val="bg1"/>
                </a:solidFill>
                <a:latin typeface="Times New Roman" panose="02020603050405020304" pitchFamily="18" charset="0"/>
                <a:cs typeface="Times New Roman" panose="02020603050405020304" pitchFamily="18" charset="0"/>
              </a:rPr>
              <a:t>Core Values of America</a:t>
            </a:r>
          </a:p>
        </p:txBody>
      </p:sp>
      <p:pic>
        <p:nvPicPr>
          <p:cNvPr id="20482" name="Picture 6" descr="https://openclipart.org/image/800px/svg_to_png/228943/America-Fingerprint.png"/>
          <p:cNvPicPr>
            <a:picLocks noChangeAspect="1" noChangeArrowheads="1"/>
          </p:cNvPicPr>
          <p:nvPr/>
        </p:nvPicPr>
        <p:blipFill>
          <a:blip r:embed="rId2" cstate="print"/>
          <a:srcRect/>
          <a:stretch>
            <a:fillRect/>
          </a:stretch>
        </p:blipFill>
        <p:spPr bwMode="auto">
          <a:xfrm>
            <a:off x="3592513" y="1676400"/>
            <a:ext cx="1958975" cy="3200400"/>
          </a:xfrm>
          <a:prstGeom prst="rect">
            <a:avLst/>
          </a:prstGeom>
          <a:solidFill>
            <a:schemeClr val="bg1"/>
          </a:solidFill>
          <a:ln w="9525">
            <a:solidFill>
              <a:srgbClr val="002060"/>
            </a:solidFill>
            <a:miter lim="800000"/>
            <a:headEnd/>
            <a:tailEnd/>
          </a:ln>
        </p:spPr>
      </p:pic>
      <p:sp>
        <p:nvSpPr>
          <p:cNvPr id="20483" name="TextBox 1"/>
          <p:cNvSpPr txBox="1">
            <a:spLocks noChangeArrowheads="1"/>
          </p:cNvSpPr>
          <p:nvPr/>
        </p:nvSpPr>
        <p:spPr bwMode="auto">
          <a:xfrm>
            <a:off x="3200400" y="1131888"/>
            <a:ext cx="2743200" cy="400050"/>
          </a:xfrm>
          <a:prstGeom prst="rect">
            <a:avLst/>
          </a:prstGeom>
          <a:solidFill>
            <a:srgbClr val="C00000"/>
          </a:solidFill>
          <a:ln w="9525">
            <a:solidFill>
              <a:srgbClr val="002060"/>
            </a:solidFill>
            <a:miter lim="800000"/>
            <a:headEnd/>
            <a:tailEnd/>
          </a:ln>
        </p:spPr>
        <p:txBody>
          <a:bodyPr>
            <a:spAutoFit/>
          </a:bodyPr>
          <a:lstStyle/>
          <a:p>
            <a:pPr algn="ctr"/>
            <a:r>
              <a:rPr lang="en-US" altLang="en-US" sz="2000" b="1">
                <a:latin typeface="Times New Roman" pitchFamily="18" charset="0"/>
                <a:cs typeface="Times New Roman" pitchFamily="18" charset="0"/>
              </a:rPr>
              <a:t>Core Values</a:t>
            </a:r>
          </a:p>
        </p:txBody>
      </p:sp>
      <p:sp>
        <p:nvSpPr>
          <p:cNvPr id="3" name="TextBox 2"/>
          <p:cNvSpPr txBox="1"/>
          <p:nvPr/>
        </p:nvSpPr>
        <p:spPr>
          <a:xfrm>
            <a:off x="762000" y="1676400"/>
            <a:ext cx="2209800" cy="400050"/>
          </a:xfrm>
          <a:prstGeom prst="rect">
            <a:avLst/>
          </a:prstGeom>
          <a:solidFill>
            <a:schemeClr val="bg1"/>
          </a:solidFill>
        </p:spPr>
        <p:txBody>
          <a:bodyPr>
            <a:spAutoFit/>
          </a:bodyPr>
          <a:lstStyle/>
          <a:p>
            <a:pPr algn="ctr">
              <a:defRPr/>
            </a:pPr>
            <a:r>
              <a:rPr lang="en-US" sz="2000" b="1" dirty="0">
                <a:solidFill>
                  <a:schemeClr val="tx2">
                    <a:lumMod val="50000"/>
                  </a:schemeClr>
                </a:solidFill>
                <a:latin typeface="Times New Roman" panose="02020603050405020304" pitchFamily="18" charset="0"/>
                <a:cs typeface="Times New Roman" panose="02020603050405020304" pitchFamily="18" charset="0"/>
              </a:rPr>
              <a:t>Liberty</a:t>
            </a:r>
          </a:p>
        </p:txBody>
      </p:sp>
      <p:sp>
        <p:nvSpPr>
          <p:cNvPr id="8" name="TextBox 7"/>
          <p:cNvSpPr txBox="1"/>
          <p:nvPr/>
        </p:nvSpPr>
        <p:spPr>
          <a:xfrm>
            <a:off x="762000" y="2590800"/>
            <a:ext cx="2209800" cy="400050"/>
          </a:xfrm>
          <a:prstGeom prst="rect">
            <a:avLst/>
          </a:prstGeom>
          <a:solidFill>
            <a:schemeClr val="bg1"/>
          </a:solidFill>
        </p:spPr>
        <p:txBody>
          <a:bodyPr>
            <a:spAutoFit/>
          </a:bodyPr>
          <a:lstStyle/>
          <a:p>
            <a:pPr algn="ctr">
              <a:defRPr/>
            </a:pPr>
            <a:r>
              <a:rPr lang="en-US" sz="2000" b="1" dirty="0">
                <a:solidFill>
                  <a:schemeClr val="tx2">
                    <a:lumMod val="50000"/>
                  </a:schemeClr>
                </a:solidFill>
                <a:latin typeface="Times New Roman" panose="02020603050405020304" pitchFamily="18" charset="0"/>
                <a:cs typeface="Times New Roman" panose="02020603050405020304" pitchFamily="18" charset="0"/>
              </a:rPr>
              <a:t>Equalitarianism</a:t>
            </a:r>
          </a:p>
        </p:txBody>
      </p:sp>
      <p:sp>
        <p:nvSpPr>
          <p:cNvPr id="9" name="TextBox 8"/>
          <p:cNvSpPr txBox="1"/>
          <p:nvPr/>
        </p:nvSpPr>
        <p:spPr>
          <a:xfrm>
            <a:off x="6172200" y="1676400"/>
            <a:ext cx="2209800" cy="400050"/>
          </a:xfrm>
          <a:prstGeom prst="rect">
            <a:avLst/>
          </a:prstGeom>
          <a:solidFill>
            <a:schemeClr val="bg1"/>
          </a:solidFill>
        </p:spPr>
        <p:txBody>
          <a:bodyPr>
            <a:spAutoFit/>
          </a:bodyPr>
          <a:lstStyle/>
          <a:p>
            <a:pPr algn="ctr">
              <a:defRPr/>
            </a:pPr>
            <a:r>
              <a:rPr lang="en-US" sz="2000" b="1" dirty="0">
                <a:solidFill>
                  <a:schemeClr val="tx2">
                    <a:lumMod val="50000"/>
                  </a:schemeClr>
                </a:solidFill>
                <a:latin typeface="Times New Roman" panose="02020603050405020304" pitchFamily="18" charset="0"/>
                <a:cs typeface="Times New Roman" panose="02020603050405020304" pitchFamily="18" charset="0"/>
              </a:rPr>
              <a:t>Individualism</a:t>
            </a:r>
          </a:p>
        </p:txBody>
      </p:sp>
      <p:sp>
        <p:nvSpPr>
          <p:cNvPr id="10" name="TextBox 9"/>
          <p:cNvSpPr txBox="1"/>
          <p:nvPr/>
        </p:nvSpPr>
        <p:spPr>
          <a:xfrm>
            <a:off x="6172200" y="2590800"/>
            <a:ext cx="2209800" cy="400050"/>
          </a:xfrm>
          <a:prstGeom prst="rect">
            <a:avLst/>
          </a:prstGeom>
          <a:solidFill>
            <a:schemeClr val="bg1"/>
          </a:solidFill>
        </p:spPr>
        <p:txBody>
          <a:bodyPr>
            <a:spAutoFit/>
          </a:bodyPr>
          <a:lstStyle/>
          <a:p>
            <a:pPr algn="ctr">
              <a:defRPr/>
            </a:pPr>
            <a:r>
              <a:rPr lang="en-US" sz="2000" b="1" dirty="0">
                <a:solidFill>
                  <a:schemeClr val="tx2">
                    <a:lumMod val="50000"/>
                  </a:schemeClr>
                </a:solidFill>
                <a:latin typeface="Times New Roman" panose="02020603050405020304" pitchFamily="18" charset="0"/>
                <a:cs typeface="Times New Roman" panose="02020603050405020304" pitchFamily="18" charset="0"/>
              </a:rPr>
              <a:t>Laissez faire</a:t>
            </a:r>
          </a:p>
        </p:txBody>
      </p:sp>
      <p:sp>
        <p:nvSpPr>
          <p:cNvPr id="11" name="TextBox 10"/>
          <p:cNvSpPr txBox="1"/>
          <p:nvPr/>
        </p:nvSpPr>
        <p:spPr>
          <a:xfrm>
            <a:off x="762000" y="3505200"/>
            <a:ext cx="2209800" cy="708025"/>
          </a:xfrm>
          <a:prstGeom prst="rect">
            <a:avLst/>
          </a:prstGeom>
          <a:solidFill>
            <a:schemeClr val="bg1"/>
          </a:solidFill>
        </p:spPr>
        <p:txBody>
          <a:bodyPr>
            <a:spAutoFit/>
          </a:bodyPr>
          <a:lstStyle/>
          <a:p>
            <a:pPr algn="ctr">
              <a:defRPr/>
            </a:pPr>
            <a:r>
              <a:rPr lang="en-US" sz="2000" b="1" dirty="0">
                <a:solidFill>
                  <a:schemeClr val="tx2">
                    <a:lumMod val="50000"/>
                  </a:schemeClr>
                </a:solidFill>
                <a:latin typeface="Times New Roman" panose="02020603050405020304" pitchFamily="18" charset="0"/>
                <a:cs typeface="Times New Roman" panose="02020603050405020304" pitchFamily="18" charset="0"/>
              </a:rPr>
              <a:t>Popular sovereignty</a:t>
            </a:r>
          </a:p>
        </p:txBody>
      </p:sp>
      <p:sp>
        <p:nvSpPr>
          <p:cNvPr id="5" name="TextBox 4"/>
          <p:cNvSpPr txBox="1"/>
          <p:nvPr/>
        </p:nvSpPr>
        <p:spPr>
          <a:xfrm>
            <a:off x="1066800" y="5181600"/>
            <a:ext cx="7239000" cy="1200150"/>
          </a:xfrm>
          <a:prstGeom prst="rect">
            <a:avLst/>
          </a:prstGeom>
          <a:solidFill>
            <a:schemeClr val="bg2"/>
          </a:solidFill>
          <a:ln>
            <a:solidFill>
              <a:srgbClr val="002060"/>
            </a:solidFill>
          </a:ln>
        </p:spPr>
        <p:txBody>
          <a:bodyPr>
            <a:spAutoFit/>
          </a:bodyPr>
          <a:lstStyle/>
          <a:p>
            <a:pPr>
              <a:defRPr/>
            </a:pPr>
            <a:r>
              <a:rPr lang="en-US" dirty="0">
                <a:latin typeface="Times New Roman" panose="02020603050405020304" pitchFamily="18" charset="0"/>
                <a:cs typeface="Times New Roman" panose="02020603050405020304" pitchFamily="18" charset="0"/>
              </a:rPr>
              <a:t>Defining the exact meaning in the United States has encouraged political ideological differences.</a:t>
            </a:r>
          </a:p>
          <a:p>
            <a:pPr marL="285750" indent="-285750">
              <a:buFont typeface="Arial" panose="020B0604020202020204" pitchFamily="34" charset="0"/>
              <a:buChar char="•"/>
              <a:defRPr/>
            </a:pPr>
            <a:r>
              <a:rPr lang="en-US" b="1" dirty="0">
                <a:solidFill>
                  <a:srgbClr val="C00000"/>
                </a:solidFill>
                <a:latin typeface="Times New Roman" panose="02020603050405020304" pitchFamily="18" charset="0"/>
                <a:cs typeface="Times New Roman" panose="02020603050405020304" pitchFamily="18" charset="0"/>
              </a:rPr>
              <a:t>Culture War: </a:t>
            </a:r>
            <a:r>
              <a:rPr lang="en-US" dirty="0">
                <a:latin typeface="Times New Roman" panose="02020603050405020304" pitchFamily="18" charset="0"/>
                <a:cs typeface="Times New Roman" panose="02020603050405020304" pitchFamily="18" charset="0"/>
              </a:rPr>
              <a:t>the ideological divide that some political scientist believe has lead to a political gridlock</a:t>
            </a:r>
          </a:p>
        </p:txBody>
      </p:sp>
      <p:sp>
        <p:nvSpPr>
          <p:cNvPr id="6" name="Arrow: Right 5"/>
          <p:cNvSpPr/>
          <p:nvPr/>
        </p:nvSpPr>
        <p:spPr>
          <a:xfrm>
            <a:off x="5665788" y="1671638"/>
            <a:ext cx="392112" cy="2047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Arrow: Right 14"/>
          <p:cNvSpPr/>
          <p:nvPr/>
        </p:nvSpPr>
        <p:spPr>
          <a:xfrm>
            <a:off x="5707063" y="2689225"/>
            <a:ext cx="392112" cy="203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Arrow: Right 15"/>
          <p:cNvSpPr/>
          <p:nvPr/>
        </p:nvSpPr>
        <p:spPr>
          <a:xfrm rot="10800000">
            <a:off x="3071813" y="1774825"/>
            <a:ext cx="390525" cy="203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Arrow: Right 16"/>
          <p:cNvSpPr/>
          <p:nvPr/>
        </p:nvSpPr>
        <p:spPr>
          <a:xfrm rot="10800000">
            <a:off x="3071813" y="2689225"/>
            <a:ext cx="390525" cy="203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Arrow: Right 17"/>
          <p:cNvSpPr/>
          <p:nvPr/>
        </p:nvSpPr>
        <p:spPr>
          <a:xfrm rot="10800000">
            <a:off x="3071813" y="3757613"/>
            <a:ext cx="390525" cy="203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a:xfrm>
            <a:off x="457200" y="274638"/>
            <a:ext cx="8229600" cy="715962"/>
          </a:xfrm>
          <a:solidFill>
            <a:schemeClr val="accent2"/>
          </a:solidFill>
          <a:ln>
            <a:solidFill>
              <a:srgbClr val="002060"/>
            </a:solidFill>
          </a:ln>
        </p:spPr>
        <p:txBody>
          <a:bodyPr/>
          <a:lstStyle/>
          <a:p>
            <a:r>
              <a:rPr lang="en-US" altLang="en-US" smtClean="0">
                <a:solidFill>
                  <a:schemeClr val="bg1"/>
                </a:solidFill>
                <a:latin typeface="Baskerville Old Face" pitchFamily="18" charset="0"/>
              </a:rPr>
              <a:t>The Founders said WHAT?</a:t>
            </a:r>
          </a:p>
        </p:txBody>
      </p:sp>
      <p:pic>
        <p:nvPicPr>
          <p:cNvPr id="87042" name="Content Placeholder 4" descr="A person wearing a hat&#10;&#10;Description automatically generated"/>
          <p:cNvPicPr>
            <a:picLocks noGrp="1" noChangeAspect="1" noChangeArrowheads="1"/>
          </p:cNvPicPr>
          <p:nvPr>
            <p:ph idx="1"/>
          </p:nvPr>
        </p:nvPicPr>
        <p:blipFill>
          <a:blip r:embed="rId2" cstate="print"/>
          <a:srcRect/>
          <a:stretch>
            <a:fillRect/>
          </a:stretch>
        </p:blipFill>
        <p:spPr>
          <a:xfrm>
            <a:off x="457200" y="1336675"/>
            <a:ext cx="3008313" cy="1995488"/>
          </a:xfrm>
        </p:spPr>
      </p:pic>
      <p:sp>
        <p:nvSpPr>
          <p:cNvPr id="6" name="Rectangle 5"/>
          <p:cNvSpPr/>
          <p:nvPr/>
        </p:nvSpPr>
        <p:spPr>
          <a:xfrm>
            <a:off x="3657600" y="1295400"/>
            <a:ext cx="5181600" cy="12192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chemeClr val="bg1"/>
                </a:solidFill>
                <a:latin typeface="Times" panose="02020603050405020304" pitchFamily="18" charset="0"/>
                <a:cs typeface="Times" panose="02020603050405020304" pitchFamily="18" charset="0"/>
              </a:rPr>
              <a:t>Summarize the main ideas of the Federalist &amp; Anti-federalist papers</a:t>
            </a:r>
          </a:p>
        </p:txBody>
      </p:sp>
      <p:sp>
        <p:nvSpPr>
          <p:cNvPr id="7" name="Rectangle 6"/>
          <p:cNvSpPr/>
          <p:nvPr/>
        </p:nvSpPr>
        <p:spPr>
          <a:xfrm>
            <a:off x="582613" y="3548063"/>
            <a:ext cx="8077200" cy="231933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chemeClr val="bg1"/>
                </a:solidFill>
                <a:latin typeface="Times" panose="02020603050405020304" pitchFamily="18" charset="0"/>
                <a:cs typeface="Times" panose="02020603050405020304" pitchFamily="18" charset="0"/>
              </a:rPr>
              <a:t>Guidelines:</a:t>
            </a:r>
          </a:p>
          <a:p>
            <a:pPr marL="342900" indent="-342900">
              <a:buFont typeface="Arial" panose="020B0604020202020204" pitchFamily="34" charset="0"/>
              <a:buChar char="•"/>
              <a:defRPr/>
            </a:pPr>
            <a:r>
              <a:rPr lang="en-US" sz="2400" dirty="0">
                <a:solidFill>
                  <a:schemeClr val="bg1"/>
                </a:solidFill>
                <a:latin typeface="Times" panose="02020603050405020304" pitchFamily="18" charset="0"/>
                <a:cs typeface="Times" panose="02020603050405020304" pitchFamily="18" charset="0"/>
              </a:rPr>
              <a:t>POV: Who wrote?</a:t>
            </a:r>
          </a:p>
          <a:p>
            <a:pPr marL="342900" indent="-342900">
              <a:buFont typeface="Arial" panose="020B0604020202020204" pitchFamily="34" charset="0"/>
              <a:buChar char="•"/>
              <a:defRPr/>
            </a:pPr>
            <a:r>
              <a:rPr lang="en-US" sz="2400" dirty="0">
                <a:solidFill>
                  <a:schemeClr val="bg1"/>
                </a:solidFill>
                <a:latin typeface="Times" panose="02020603050405020304" pitchFamily="18" charset="0"/>
                <a:cs typeface="Times" panose="02020603050405020304" pitchFamily="18" charset="0"/>
              </a:rPr>
              <a:t>Argument purpose: what is the focus of the argument </a:t>
            </a:r>
          </a:p>
          <a:p>
            <a:pPr marL="342900" indent="-342900">
              <a:buFont typeface="Arial" panose="020B0604020202020204" pitchFamily="34" charset="0"/>
              <a:buChar char="•"/>
              <a:defRPr/>
            </a:pPr>
            <a:r>
              <a:rPr lang="en-US" sz="2400" dirty="0">
                <a:solidFill>
                  <a:schemeClr val="bg1"/>
                </a:solidFill>
                <a:latin typeface="Times" panose="02020603050405020304" pitchFamily="18" charset="0"/>
                <a:cs typeface="Times" panose="02020603050405020304" pitchFamily="18" charset="0"/>
              </a:rPr>
              <a:t>Evidence: what parts or ideas of the Constitution are utilized to support the author’s purpose?</a:t>
            </a:r>
          </a:p>
          <a:p>
            <a:pPr marL="342900" indent="-342900">
              <a:buFont typeface="Arial" panose="020B0604020202020204" pitchFamily="34" charset="0"/>
              <a:buChar char="•"/>
              <a:defRPr/>
            </a:pPr>
            <a:r>
              <a:rPr lang="en-US" sz="2400" dirty="0">
                <a:solidFill>
                  <a:schemeClr val="bg1"/>
                </a:solidFill>
                <a:latin typeface="Times" panose="02020603050405020304" pitchFamily="18" charset="0"/>
                <a:cs typeface="Times" panose="02020603050405020304" pitchFamily="18" charset="0"/>
              </a:rPr>
              <a:t>Samples of the argument</a:t>
            </a:r>
          </a:p>
        </p:txBody>
      </p:sp>
      <p:pic>
        <p:nvPicPr>
          <p:cNvPr id="87045" name="Picture 8" descr="A person wearing a hat&#10;&#10;Description automatically generated"/>
          <p:cNvPicPr>
            <a:picLocks noChangeAspect="1" noChangeArrowheads="1"/>
          </p:cNvPicPr>
          <p:nvPr/>
        </p:nvPicPr>
        <p:blipFill>
          <a:blip r:embed="rId3" cstate="print"/>
          <a:srcRect/>
          <a:stretch>
            <a:fillRect/>
          </a:stretch>
        </p:blipFill>
        <p:spPr bwMode="auto">
          <a:xfrm>
            <a:off x="5270500" y="5257800"/>
            <a:ext cx="2882900" cy="146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457200" y="274638"/>
            <a:ext cx="8229600" cy="639762"/>
          </a:xfrm>
          <a:solidFill>
            <a:schemeClr val="accent2"/>
          </a:solidFill>
          <a:ln>
            <a:solidFill>
              <a:srgbClr val="002060"/>
            </a:solidFill>
          </a:ln>
        </p:spPr>
        <p:txBody>
          <a:bodyPr/>
          <a:lstStyle/>
          <a:p>
            <a:r>
              <a:rPr lang="en-US" altLang="en-US" sz="3600" smtClean="0">
                <a:solidFill>
                  <a:schemeClr val="bg1"/>
                </a:solidFill>
                <a:latin typeface="Baskerville Old Face" pitchFamily="18" charset="0"/>
              </a:rPr>
              <a:t>FED 2 – a falsehood of the founders</a:t>
            </a:r>
          </a:p>
        </p:txBody>
      </p:sp>
      <p:pic>
        <p:nvPicPr>
          <p:cNvPr id="88066" name="Content Placeholder 4"/>
          <p:cNvPicPr>
            <a:picLocks noGrp="1" noChangeAspect="1" noChangeArrowheads="1"/>
          </p:cNvPicPr>
          <p:nvPr>
            <p:ph idx="1"/>
          </p:nvPr>
        </p:nvPicPr>
        <p:blipFill>
          <a:blip r:embed="rId2" cstate="print"/>
          <a:srcRect/>
          <a:stretch>
            <a:fillRect/>
          </a:stretch>
        </p:blipFill>
        <p:spPr>
          <a:xfrm>
            <a:off x="2209800" y="1371600"/>
            <a:ext cx="4495800" cy="1905000"/>
          </a:xfrm>
        </p:spPr>
      </p:pic>
      <p:sp>
        <p:nvSpPr>
          <p:cNvPr id="6" name="Rectangle 5"/>
          <p:cNvSpPr/>
          <p:nvPr/>
        </p:nvSpPr>
        <p:spPr>
          <a:xfrm>
            <a:off x="1905000" y="3200400"/>
            <a:ext cx="5181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panose="02020603050405020304" pitchFamily="18" charset="0"/>
                <a:cs typeface="Times" panose="02020603050405020304" pitchFamily="18" charset="0"/>
              </a:rPr>
              <a:t>E Pluribus Unum – Out of many, ONE</a:t>
            </a:r>
          </a:p>
        </p:txBody>
      </p:sp>
      <p:sp>
        <p:nvSpPr>
          <p:cNvPr id="7" name="Rectangle 6"/>
          <p:cNvSpPr/>
          <p:nvPr/>
        </p:nvSpPr>
        <p:spPr>
          <a:xfrm>
            <a:off x="381000" y="4038600"/>
            <a:ext cx="8305800" cy="2544763"/>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Tx/>
              <a:buAutoNum type="arabicPeriod"/>
              <a:defRPr/>
            </a:pPr>
            <a:r>
              <a:rPr lang="en-US" sz="2400" dirty="0">
                <a:solidFill>
                  <a:schemeClr val="tx1"/>
                </a:solidFill>
                <a:latin typeface="Times" panose="02020603050405020304" pitchFamily="18" charset="0"/>
                <a:cs typeface="Times" panose="02020603050405020304" pitchFamily="18" charset="0"/>
              </a:rPr>
              <a:t>How effective can the republic, created by the U.S. Constitution, govern a pluralist society, such as America?</a:t>
            </a:r>
          </a:p>
          <a:p>
            <a:pPr marL="457200" indent="-457200">
              <a:buFontTx/>
              <a:buAutoNum type="arabicPeriod"/>
              <a:defRPr/>
            </a:pPr>
            <a:endParaRPr lang="en-US" sz="2400" dirty="0">
              <a:solidFill>
                <a:schemeClr val="tx1"/>
              </a:solidFill>
              <a:latin typeface="Times" panose="02020603050405020304" pitchFamily="18" charset="0"/>
              <a:cs typeface="Times" panose="02020603050405020304" pitchFamily="18" charset="0"/>
            </a:endParaRPr>
          </a:p>
          <a:p>
            <a:pPr marL="457200" indent="-457200">
              <a:buFontTx/>
              <a:buAutoNum type="arabicPeriod"/>
              <a:defRPr/>
            </a:pPr>
            <a:endParaRPr lang="en-US" sz="2400" dirty="0">
              <a:solidFill>
                <a:schemeClr val="tx1"/>
              </a:solidFill>
              <a:latin typeface="Times" panose="02020603050405020304" pitchFamily="18" charset="0"/>
              <a:cs typeface="Times" panose="02020603050405020304" pitchFamily="18" charset="0"/>
            </a:endParaRPr>
          </a:p>
          <a:p>
            <a:pPr>
              <a:defRPr/>
            </a:pPr>
            <a:endParaRPr lang="en-US" sz="2400" dirty="0">
              <a:solidFill>
                <a:schemeClr val="tx1"/>
              </a:solidFill>
              <a:latin typeface="Times" panose="02020603050405020304" pitchFamily="18" charset="0"/>
              <a:cs typeface="Times" panose="02020603050405020304" pitchFamily="18" charset="0"/>
            </a:endParaRPr>
          </a:p>
          <a:p>
            <a:pPr marL="457200" indent="-457200">
              <a:buFontTx/>
              <a:buAutoNum type="arabicPeriod"/>
              <a:defRPr/>
            </a:pPr>
            <a:endParaRPr lang="en-US" sz="2400" dirty="0">
              <a:solidFill>
                <a:schemeClr val="tx1"/>
              </a:solidFill>
              <a:latin typeface="Times" panose="02020603050405020304" pitchFamily="18" charset="0"/>
              <a:cs typeface="Times" panose="02020603050405020304" pitchFamily="18" charset="0"/>
            </a:endParaRPr>
          </a:p>
        </p:txBody>
      </p:sp>
      <p:sp>
        <p:nvSpPr>
          <p:cNvPr id="8" name="Rectangle 7"/>
          <p:cNvSpPr/>
          <p:nvPr/>
        </p:nvSpPr>
        <p:spPr>
          <a:xfrm>
            <a:off x="76200" y="5043488"/>
            <a:ext cx="4267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panose="02020603050405020304" pitchFamily="18" charset="0"/>
                <a:cs typeface="Times" panose="02020603050405020304" pitchFamily="18" charset="0"/>
              </a:rPr>
              <a:t>Federalist Paper #2 argument</a:t>
            </a:r>
          </a:p>
        </p:txBody>
      </p:sp>
      <p:sp>
        <p:nvSpPr>
          <p:cNvPr id="9" name="Rectangle 8"/>
          <p:cNvSpPr/>
          <p:nvPr/>
        </p:nvSpPr>
        <p:spPr>
          <a:xfrm>
            <a:off x="4613275" y="5043488"/>
            <a:ext cx="4267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panose="02020603050405020304" pitchFamily="18" charset="0"/>
                <a:cs typeface="Times" panose="02020603050405020304" pitchFamily="18" charset="0"/>
              </a:rPr>
              <a:t>Sanford Levison’ s argument</a:t>
            </a:r>
          </a:p>
        </p:txBody>
      </p:sp>
      <p:sp>
        <p:nvSpPr>
          <p:cNvPr id="10" name="Rectangle 9"/>
          <p:cNvSpPr/>
          <p:nvPr/>
        </p:nvSpPr>
        <p:spPr>
          <a:xfrm>
            <a:off x="2400300" y="5786438"/>
            <a:ext cx="4267200" cy="919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panose="02020603050405020304" pitchFamily="18" charset="0"/>
                <a:cs typeface="Times" panose="02020603050405020304" pitchFamily="18" charset="0"/>
              </a:rPr>
              <a:t>Potential solutions offered by the U.S. Constitution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72200"/>
          </a:xfrm>
          <a:solidFill>
            <a:schemeClr val="bg1"/>
          </a:solidFill>
        </p:spPr>
        <p:txBody>
          <a:bodyPr/>
          <a:lstStyle/>
          <a:p>
            <a:pPr marL="0" indent="0">
              <a:buFont typeface="Arial" panose="020B0604020202020204" pitchFamily="34" charset="0"/>
              <a:buNone/>
              <a:defRPr/>
            </a:pPr>
            <a:r>
              <a:rPr lang="en-US" sz="2200" dirty="0">
                <a:solidFill>
                  <a:srgbClr val="FF0000"/>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How does the ideas of Constitutional republicanism work within modern American society to establish a balance system between government power and individual liberties?</a:t>
            </a:r>
          </a:p>
          <a:p>
            <a:pPr marL="0" indent="0">
              <a:buFont typeface="Arial" panose="020B0604020202020204" pitchFamily="34" charset="0"/>
              <a:buNone/>
              <a:defRPr/>
            </a:pPr>
            <a:r>
              <a:rPr lang="en-US" sz="2000" dirty="0">
                <a:solidFill>
                  <a:srgbClr val="002060"/>
                </a:solidFill>
                <a:latin typeface="Times New Roman" panose="02020603050405020304" pitchFamily="18" charset="0"/>
                <a:cs typeface="Times New Roman" panose="02020603050405020304" pitchFamily="18" charset="0"/>
              </a:rPr>
              <a:t>Students can:</a:t>
            </a:r>
          </a:p>
          <a:p>
            <a:pPr>
              <a:buFont typeface="Arial" panose="020B0604020202020204" pitchFamily="34" charset="0"/>
              <a:buChar char="•"/>
              <a:defRPr/>
            </a:pPr>
            <a:r>
              <a:rPr lang="en-US" sz="1800" dirty="0">
                <a:latin typeface="Times" pitchFamily="2" charset="0"/>
              </a:rPr>
              <a:t>Determine how the Madisonian Model of Government developed from a variety of influencers </a:t>
            </a:r>
          </a:p>
          <a:p>
            <a:pPr>
              <a:buFont typeface="Arial" panose="020B0604020202020204" pitchFamily="34" charset="0"/>
              <a:buChar char="•"/>
              <a:defRPr/>
            </a:pPr>
            <a:r>
              <a:rPr lang="en-US" sz="1800" dirty="0">
                <a:latin typeface="Times" pitchFamily="2" charset="0"/>
              </a:rPr>
              <a:t>Demonstrate how the Madisonian Model of Government achieves its three premises for good government</a:t>
            </a:r>
          </a:p>
          <a:p>
            <a:pPr>
              <a:buFont typeface="Arial" panose="020B0604020202020204" pitchFamily="34" charset="0"/>
              <a:buChar char="•"/>
              <a:defRPr/>
            </a:pPr>
            <a:r>
              <a:rPr lang="en-US" sz="1800" dirty="0">
                <a:latin typeface="Times" pitchFamily="2" charset="0"/>
              </a:rPr>
              <a:t>Decipher the pros and cons of a Constitutional Republic through interpretation of the Federalists and Anti-federalists’ arguments </a:t>
            </a:r>
          </a:p>
          <a:p>
            <a:pPr marL="0" indent="0">
              <a:buFont typeface="Arial" panose="020B0604020202020204" pitchFamily="34" charset="0"/>
              <a:buNone/>
              <a:defRPr/>
            </a:pPr>
            <a:r>
              <a:rPr lang="en-US" sz="2200" dirty="0">
                <a:solidFill>
                  <a:srgbClr val="002060"/>
                </a:solidFill>
                <a:latin typeface="Times New Roman" panose="02020603050405020304" pitchFamily="18" charset="0"/>
                <a:cs typeface="Times New Roman" panose="02020603050405020304" pitchFamily="18" charset="0"/>
              </a:rPr>
              <a:t>Agenda</a:t>
            </a:r>
          </a:p>
          <a:p>
            <a:pPr>
              <a:buFont typeface="Arial" panose="020B0604020202020204" pitchFamily="34" charset="0"/>
              <a:buChar char="•"/>
              <a:defRPr/>
            </a:pPr>
            <a:r>
              <a:rPr lang="en-US" sz="2200" dirty="0">
                <a:solidFill>
                  <a:srgbClr val="002060"/>
                </a:solidFill>
                <a:latin typeface="Times New Roman" panose="02020603050405020304" pitchFamily="18" charset="0"/>
                <a:cs typeface="Times New Roman" panose="02020603050405020304" pitchFamily="18" charset="0"/>
              </a:rPr>
              <a:t>Federalist 10 Defense</a:t>
            </a:r>
          </a:p>
          <a:p>
            <a:pPr>
              <a:buFont typeface="Arial" panose="020B0604020202020204" pitchFamily="34" charset="0"/>
              <a:buChar char="•"/>
              <a:defRPr/>
            </a:pPr>
            <a:r>
              <a:rPr lang="en-US" sz="2200" dirty="0" err="1">
                <a:solidFill>
                  <a:srgbClr val="002060"/>
                </a:solidFill>
                <a:latin typeface="Times New Roman" panose="02020603050405020304" pitchFamily="18" charset="0"/>
                <a:cs typeface="Times New Roman" panose="02020603050405020304" pitchFamily="18" charset="0"/>
              </a:rPr>
              <a:t>Etu</a:t>
            </a:r>
            <a:r>
              <a:rPr lang="en-US" sz="2200" dirty="0">
                <a:solidFill>
                  <a:srgbClr val="002060"/>
                </a:solidFill>
                <a:latin typeface="Times New Roman" panose="02020603050405020304" pitchFamily="18" charset="0"/>
                <a:cs typeface="Times New Roman" panose="02020603050405020304" pitchFamily="18" charset="0"/>
              </a:rPr>
              <a:t> Brute</a:t>
            </a:r>
          </a:p>
          <a:p>
            <a:pPr>
              <a:buFont typeface="Arial" panose="020B0604020202020204" pitchFamily="34" charset="0"/>
              <a:buChar char="•"/>
              <a:defRPr/>
            </a:pPr>
            <a:r>
              <a:rPr lang="en-US" sz="2200" dirty="0">
                <a:solidFill>
                  <a:srgbClr val="002060"/>
                </a:solidFill>
                <a:latin typeface="Times New Roman" panose="02020603050405020304" pitchFamily="18" charset="0"/>
                <a:cs typeface="Times New Roman" panose="02020603050405020304" pitchFamily="18" charset="0"/>
              </a:rPr>
              <a:t>Bullocks to Brutus</a:t>
            </a:r>
          </a:p>
          <a:p>
            <a:pPr marL="0" indent="0">
              <a:buFont typeface="Arial" panose="020B0604020202020204" pitchFamily="34" charset="0"/>
              <a:buNone/>
              <a:defRPr/>
            </a:pPr>
            <a:r>
              <a:rPr lang="en-US" sz="2200" b="1" dirty="0">
                <a:solidFill>
                  <a:srgbClr val="002060"/>
                </a:solidFill>
                <a:latin typeface="Times New Roman" panose="02020603050405020304" pitchFamily="18" charset="0"/>
                <a:cs typeface="Times New Roman" panose="02020603050405020304" pitchFamily="18" charset="0"/>
              </a:rPr>
              <a:t>Homework</a:t>
            </a:r>
          </a:p>
          <a:p>
            <a:pPr>
              <a:buFont typeface="Arial" panose="020B0604020202020204" pitchFamily="34" charset="0"/>
              <a:buChar char="•"/>
              <a:defRPr/>
            </a:pPr>
            <a:r>
              <a:rPr lang="en-US" sz="2000" b="1" dirty="0">
                <a:solidFill>
                  <a:srgbClr val="FF0000"/>
                </a:solidFill>
                <a:latin typeface="Times New Roman" panose="02020603050405020304" pitchFamily="18" charset="0"/>
                <a:cs typeface="Times New Roman" panose="02020603050405020304" pitchFamily="18" charset="0"/>
              </a:rPr>
              <a:t>Ratification FRQ</a:t>
            </a:r>
          </a:p>
          <a:p>
            <a:pPr>
              <a:buFont typeface="Arial" panose="020B0604020202020204" pitchFamily="34" charset="0"/>
              <a:buChar char="•"/>
              <a:defRPr/>
            </a:pPr>
            <a:r>
              <a:rPr lang="en-US" sz="2000" b="1" dirty="0">
                <a:solidFill>
                  <a:srgbClr val="FF0000"/>
                </a:solidFill>
                <a:latin typeface="Times New Roman" panose="02020603050405020304" pitchFamily="18" charset="0"/>
                <a:cs typeface="Times New Roman" panose="02020603050405020304" pitchFamily="18" charset="0"/>
              </a:rPr>
              <a:t>Ratification Rap – Due 9/15</a:t>
            </a:r>
          </a:p>
          <a:p>
            <a:pPr>
              <a:buFont typeface="Arial" panose="020B0604020202020204" pitchFamily="34" charset="0"/>
              <a:buChar char="•"/>
              <a:defRPr/>
            </a:pPr>
            <a:r>
              <a:rPr lang="en-US" sz="2000" b="1" dirty="0">
                <a:solidFill>
                  <a:srgbClr val="FF0000"/>
                </a:solidFill>
                <a:latin typeface="Times New Roman" panose="02020603050405020304" pitchFamily="18" charset="0"/>
                <a:cs typeface="Times New Roman" panose="02020603050405020304" pitchFamily="18" charset="0"/>
              </a:rPr>
              <a:t>Unit I part A Assessment – Thursday 9/17</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457200" y="274638"/>
            <a:ext cx="8229600" cy="639762"/>
          </a:xfrm>
          <a:solidFill>
            <a:schemeClr val="accent2"/>
          </a:solidFill>
          <a:ln>
            <a:solidFill>
              <a:srgbClr val="002060"/>
            </a:solidFill>
          </a:ln>
        </p:spPr>
        <p:txBody>
          <a:bodyPr/>
          <a:lstStyle/>
          <a:p>
            <a:r>
              <a:rPr lang="en-US" altLang="en-US" sz="3600" smtClean="0">
                <a:solidFill>
                  <a:schemeClr val="bg1"/>
                </a:solidFill>
                <a:latin typeface="Baskerville Old Face" pitchFamily="18" charset="0"/>
              </a:rPr>
              <a:t>FED 2 – a falsehood of the founders</a:t>
            </a:r>
          </a:p>
        </p:txBody>
      </p:sp>
      <p:pic>
        <p:nvPicPr>
          <p:cNvPr id="90114" name="Content Placeholder 4"/>
          <p:cNvPicPr>
            <a:picLocks noGrp="1" noChangeAspect="1" noChangeArrowheads="1"/>
          </p:cNvPicPr>
          <p:nvPr>
            <p:ph idx="1"/>
          </p:nvPr>
        </p:nvPicPr>
        <p:blipFill>
          <a:blip r:embed="rId2" cstate="print"/>
          <a:srcRect/>
          <a:stretch>
            <a:fillRect/>
          </a:stretch>
        </p:blipFill>
        <p:spPr>
          <a:xfrm>
            <a:off x="2209800" y="1371600"/>
            <a:ext cx="4495800" cy="1905000"/>
          </a:xfrm>
        </p:spPr>
      </p:pic>
      <p:sp>
        <p:nvSpPr>
          <p:cNvPr id="6" name="Rectangle 5"/>
          <p:cNvSpPr/>
          <p:nvPr/>
        </p:nvSpPr>
        <p:spPr>
          <a:xfrm>
            <a:off x="1905000" y="3200400"/>
            <a:ext cx="5181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panose="02020603050405020304" pitchFamily="18" charset="0"/>
                <a:cs typeface="Times" panose="02020603050405020304" pitchFamily="18" charset="0"/>
              </a:rPr>
              <a:t>E Pluribus Unum – Out of many, ONE</a:t>
            </a:r>
          </a:p>
        </p:txBody>
      </p:sp>
      <p:sp>
        <p:nvSpPr>
          <p:cNvPr id="7" name="Rectangle 6"/>
          <p:cNvSpPr/>
          <p:nvPr/>
        </p:nvSpPr>
        <p:spPr>
          <a:xfrm>
            <a:off x="381000" y="4038600"/>
            <a:ext cx="8305800" cy="2544763"/>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Tx/>
              <a:buAutoNum type="arabicPeriod"/>
              <a:defRPr/>
            </a:pPr>
            <a:r>
              <a:rPr lang="en-US" sz="2400" dirty="0">
                <a:solidFill>
                  <a:schemeClr val="tx1"/>
                </a:solidFill>
                <a:latin typeface="Times" panose="02020603050405020304" pitchFamily="18" charset="0"/>
                <a:cs typeface="Times" panose="02020603050405020304" pitchFamily="18" charset="0"/>
              </a:rPr>
              <a:t>How effective can the republic, created by the U.S. Constitution, govern a pluralist society, such as America?</a:t>
            </a:r>
          </a:p>
          <a:p>
            <a:pPr marL="457200" indent="-457200">
              <a:buFontTx/>
              <a:buAutoNum type="arabicPeriod"/>
              <a:defRPr/>
            </a:pPr>
            <a:endParaRPr lang="en-US" sz="2400" dirty="0">
              <a:solidFill>
                <a:schemeClr val="tx1"/>
              </a:solidFill>
              <a:latin typeface="Times" panose="02020603050405020304" pitchFamily="18" charset="0"/>
              <a:cs typeface="Times" panose="02020603050405020304" pitchFamily="18" charset="0"/>
            </a:endParaRPr>
          </a:p>
          <a:p>
            <a:pPr marL="457200" indent="-457200">
              <a:buFontTx/>
              <a:buAutoNum type="arabicPeriod"/>
              <a:defRPr/>
            </a:pPr>
            <a:endParaRPr lang="en-US" sz="2400" dirty="0">
              <a:solidFill>
                <a:schemeClr val="tx1"/>
              </a:solidFill>
              <a:latin typeface="Times" panose="02020603050405020304" pitchFamily="18" charset="0"/>
              <a:cs typeface="Times" panose="02020603050405020304" pitchFamily="18" charset="0"/>
            </a:endParaRPr>
          </a:p>
          <a:p>
            <a:pPr>
              <a:defRPr/>
            </a:pPr>
            <a:endParaRPr lang="en-US" sz="2400" dirty="0">
              <a:solidFill>
                <a:schemeClr val="tx1"/>
              </a:solidFill>
              <a:latin typeface="Times" panose="02020603050405020304" pitchFamily="18" charset="0"/>
              <a:cs typeface="Times" panose="02020603050405020304" pitchFamily="18" charset="0"/>
            </a:endParaRPr>
          </a:p>
          <a:p>
            <a:pPr marL="457200" indent="-457200">
              <a:buFontTx/>
              <a:buAutoNum type="arabicPeriod"/>
              <a:defRPr/>
            </a:pPr>
            <a:endParaRPr lang="en-US" sz="2400" dirty="0">
              <a:solidFill>
                <a:schemeClr val="tx1"/>
              </a:solidFill>
              <a:latin typeface="Times" panose="02020603050405020304" pitchFamily="18" charset="0"/>
              <a:cs typeface="Times" panose="02020603050405020304" pitchFamily="18" charset="0"/>
            </a:endParaRPr>
          </a:p>
        </p:txBody>
      </p:sp>
      <p:sp>
        <p:nvSpPr>
          <p:cNvPr id="8" name="Rectangle 7"/>
          <p:cNvSpPr/>
          <p:nvPr/>
        </p:nvSpPr>
        <p:spPr>
          <a:xfrm>
            <a:off x="685800" y="5029200"/>
            <a:ext cx="4267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panose="02020603050405020304" pitchFamily="18" charset="0"/>
                <a:cs typeface="Times" panose="02020603050405020304" pitchFamily="18" charset="0"/>
              </a:rPr>
              <a:t>Federalist Paper #10 argument</a:t>
            </a:r>
          </a:p>
        </p:txBody>
      </p:sp>
      <p:sp>
        <p:nvSpPr>
          <p:cNvPr id="10" name="Rectangle 9"/>
          <p:cNvSpPr/>
          <p:nvPr/>
        </p:nvSpPr>
        <p:spPr>
          <a:xfrm>
            <a:off x="685800" y="5715000"/>
            <a:ext cx="4267200" cy="919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panose="02020603050405020304" pitchFamily="18" charset="0"/>
                <a:cs typeface="Times" panose="02020603050405020304" pitchFamily="18" charset="0"/>
              </a:rPr>
              <a:t>Potential solutions offered by the U.S. Constitution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457200" y="274638"/>
            <a:ext cx="8229600" cy="944562"/>
          </a:xfrm>
          <a:solidFill>
            <a:schemeClr val="accent2"/>
          </a:solidFill>
          <a:ln>
            <a:solidFill>
              <a:srgbClr val="002060"/>
            </a:solidFill>
          </a:ln>
        </p:spPr>
        <p:txBody>
          <a:bodyPr/>
          <a:lstStyle/>
          <a:p>
            <a:r>
              <a:rPr lang="en-US" altLang="en-US" smtClean="0">
                <a:solidFill>
                  <a:schemeClr val="bg1"/>
                </a:solidFill>
                <a:latin typeface="Baskerville Old Face" pitchFamily="18" charset="0"/>
              </a:rPr>
              <a:t>Ratification Debate</a:t>
            </a:r>
          </a:p>
        </p:txBody>
      </p:sp>
      <p:sp>
        <p:nvSpPr>
          <p:cNvPr id="91138" name="Text Placeholder 3"/>
          <p:cNvSpPr>
            <a:spLocks noGrp="1"/>
          </p:cNvSpPr>
          <p:nvPr>
            <p:ph type="body" idx="1"/>
          </p:nvPr>
        </p:nvSpPr>
        <p:spPr>
          <a:xfrm>
            <a:off x="457200" y="1535113"/>
            <a:ext cx="4040188" cy="522287"/>
          </a:xfrm>
          <a:solidFill>
            <a:schemeClr val="bg1"/>
          </a:solidFill>
          <a:ln>
            <a:solidFill>
              <a:srgbClr val="002060"/>
            </a:solidFill>
          </a:ln>
        </p:spPr>
        <p:txBody>
          <a:bodyPr/>
          <a:lstStyle/>
          <a:p>
            <a:pPr algn="ctr"/>
            <a:r>
              <a:rPr lang="en-US" altLang="en-US" smtClean="0">
                <a:latin typeface="Times New Roman" pitchFamily="18" charset="0"/>
                <a:cs typeface="Times New Roman" pitchFamily="18" charset="0"/>
              </a:rPr>
              <a:t>Federalists</a:t>
            </a:r>
          </a:p>
        </p:txBody>
      </p:sp>
      <p:sp>
        <p:nvSpPr>
          <p:cNvPr id="5" name="Content Placeholder 4"/>
          <p:cNvSpPr>
            <a:spLocks noGrp="1"/>
          </p:cNvSpPr>
          <p:nvPr>
            <p:ph sz="half" idx="2"/>
          </p:nvPr>
        </p:nvSpPr>
        <p:spPr>
          <a:xfrm>
            <a:off x="457200" y="2216150"/>
            <a:ext cx="4040188" cy="4337050"/>
          </a:xfrm>
          <a:ln>
            <a:solidFill>
              <a:srgbClr val="FF0000"/>
            </a:solidFill>
          </a:ln>
        </p:spPr>
        <p:txBody>
          <a:bodyPr/>
          <a:lstStyle/>
          <a:p>
            <a:pPr>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Document’s Thesis:</a:t>
            </a:r>
          </a:p>
          <a:p>
            <a:pPr>
              <a:buFont typeface="Arial" panose="020B0604020202020204" pitchFamily="34" charset="0"/>
              <a:buChar char="•"/>
              <a:defRPr/>
            </a:pP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defRPr/>
            </a:pP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Support facts </a:t>
            </a:r>
          </a:p>
          <a:p>
            <a:pPr>
              <a:buFont typeface="Arial" panose="020B0604020202020204" pitchFamily="34" charset="0"/>
              <a:buChar char="•"/>
              <a:defRPr/>
            </a:pP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defRPr/>
            </a:pP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defRPr/>
            </a:pP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Modern examples </a:t>
            </a:r>
          </a:p>
          <a:p>
            <a:pPr marL="0" indent="0">
              <a:buFont typeface="Arial" panose="020B0604020202020204" pitchFamily="34" charset="0"/>
              <a:buNone/>
              <a:defRPr/>
            </a:pP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Federalists: James Madison, Alexander Hamilton, &amp; John Jay</a:t>
            </a:r>
          </a:p>
        </p:txBody>
      </p:sp>
      <p:sp>
        <p:nvSpPr>
          <p:cNvPr id="91140" name="Text Placeholder 5"/>
          <p:cNvSpPr>
            <a:spLocks noGrp="1"/>
          </p:cNvSpPr>
          <p:nvPr>
            <p:ph type="body" sz="quarter" idx="3"/>
          </p:nvPr>
        </p:nvSpPr>
        <p:spPr>
          <a:xfrm>
            <a:off x="4645025" y="1535113"/>
            <a:ext cx="4041775" cy="522287"/>
          </a:xfrm>
          <a:solidFill>
            <a:schemeClr val="bg1"/>
          </a:solidFill>
          <a:ln>
            <a:solidFill>
              <a:srgbClr val="002060"/>
            </a:solidFill>
          </a:ln>
        </p:spPr>
        <p:txBody>
          <a:bodyPr/>
          <a:lstStyle/>
          <a:p>
            <a:pPr algn="ctr"/>
            <a:r>
              <a:rPr lang="en-US" altLang="en-US" smtClean="0">
                <a:latin typeface="Times New Roman" pitchFamily="18" charset="0"/>
                <a:cs typeface="Times New Roman" pitchFamily="18" charset="0"/>
              </a:rPr>
              <a:t>Anti-federalists</a:t>
            </a:r>
          </a:p>
        </p:txBody>
      </p:sp>
      <p:sp>
        <p:nvSpPr>
          <p:cNvPr id="7" name="Content Placeholder 6"/>
          <p:cNvSpPr>
            <a:spLocks noGrp="1"/>
          </p:cNvSpPr>
          <p:nvPr>
            <p:ph sz="quarter" idx="4"/>
          </p:nvPr>
        </p:nvSpPr>
        <p:spPr>
          <a:xfrm>
            <a:off x="4645025" y="2232025"/>
            <a:ext cx="4041775" cy="4321175"/>
          </a:xfrm>
          <a:ln>
            <a:solidFill>
              <a:srgbClr val="FF0000"/>
            </a:solidFill>
          </a:ln>
        </p:spPr>
        <p:txBody>
          <a:bodyPr/>
          <a:lstStyle/>
          <a:p>
            <a:pPr>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Document’s Thesis:</a:t>
            </a:r>
          </a:p>
          <a:p>
            <a:pPr>
              <a:buFont typeface="Arial" panose="020B0604020202020204" pitchFamily="34" charset="0"/>
              <a:buChar char="•"/>
              <a:defRPr/>
            </a:pP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defRPr/>
            </a:pP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Support facts </a:t>
            </a:r>
          </a:p>
          <a:p>
            <a:pPr>
              <a:buFont typeface="Arial" panose="020B0604020202020204" pitchFamily="34" charset="0"/>
              <a:buChar char="•"/>
              <a:defRPr/>
            </a:pP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defRPr/>
            </a:pP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defRPr/>
            </a:pP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Modern examples </a:t>
            </a:r>
          </a:p>
          <a:p>
            <a:pPr marL="0" indent="0">
              <a:buFont typeface="Arial" panose="020B0604020202020204" pitchFamily="34" charset="0"/>
              <a:buNone/>
              <a:defRPr/>
            </a:pP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defRPr/>
            </a:pPr>
            <a:r>
              <a:rPr lang="en-US" sz="2000" dirty="0">
                <a:latin typeface="Times New Roman" panose="02020603050405020304" pitchFamily="18" charset="0"/>
                <a:cs typeface="Times New Roman" panose="02020603050405020304" pitchFamily="18" charset="0"/>
              </a:rPr>
              <a:t>Anti-federalists: Robert Yates, John Lansing, and Richard Henry Lee</a:t>
            </a:r>
          </a:p>
          <a:p>
            <a:pPr>
              <a:buFont typeface="Arial" panose="020B0604020202020204" pitchFamily="34" charset="0"/>
              <a:buChar char="•"/>
              <a:defRPr/>
            </a:pP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a:xfrm>
            <a:off x="457200" y="274638"/>
            <a:ext cx="8229600" cy="639762"/>
          </a:xfrm>
          <a:solidFill>
            <a:schemeClr val="accent2"/>
          </a:solidFill>
          <a:ln>
            <a:solidFill>
              <a:srgbClr val="002060"/>
            </a:solidFill>
          </a:ln>
        </p:spPr>
        <p:txBody>
          <a:bodyPr/>
          <a:lstStyle/>
          <a:p>
            <a:r>
              <a:rPr lang="en-US" altLang="en-US" sz="3600" smtClean="0">
                <a:solidFill>
                  <a:schemeClr val="bg1"/>
                </a:solidFill>
                <a:latin typeface="Baskerville Old Face" pitchFamily="18" charset="0"/>
              </a:rPr>
              <a:t>Limited gov. or Tyranny</a:t>
            </a:r>
          </a:p>
        </p:txBody>
      </p:sp>
      <p:sp>
        <p:nvSpPr>
          <p:cNvPr id="92162" name="Content Placeholder 2"/>
          <p:cNvSpPr>
            <a:spLocks noGrp="1"/>
          </p:cNvSpPr>
          <p:nvPr>
            <p:ph idx="1"/>
          </p:nvPr>
        </p:nvSpPr>
        <p:spPr>
          <a:xfrm>
            <a:off x="457200" y="1143000"/>
            <a:ext cx="8229600" cy="5440363"/>
          </a:xfrm>
          <a:solidFill>
            <a:schemeClr val="bg1"/>
          </a:solidFill>
          <a:ln>
            <a:solidFill>
              <a:srgbClr val="002060"/>
            </a:solidFill>
          </a:ln>
        </p:spPr>
        <p:txBody>
          <a:bodyPr/>
          <a:lstStyle/>
          <a:p>
            <a:r>
              <a:rPr lang="en-US" altLang="en-US" sz="2400" smtClean="0">
                <a:latin typeface="Times" pitchFamily="18" charset="0"/>
                <a:cs typeface="Times" pitchFamily="18" charset="0"/>
              </a:rPr>
              <a:t>Constitutional Ratification Debate </a:t>
            </a:r>
          </a:p>
        </p:txBody>
      </p:sp>
      <p:graphicFrame>
        <p:nvGraphicFramePr>
          <p:cNvPr id="4" name="Table 3"/>
          <p:cNvGraphicFramePr>
            <a:graphicFrameLocks noGrp="1"/>
          </p:cNvGraphicFramePr>
          <p:nvPr/>
        </p:nvGraphicFramePr>
        <p:xfrm>
          <a:off x="685800" y="1752600"/>
          <a:ext cx="7848600" cy="4999038"/>
        </p:xfrm>
        <a:graphic>
          <a:graphicData uri="http://schemas.openxmlformats.org/drawingml/2006/table">
            <a:tbl>
              <a:tblPr firstRow="1" bandRow="1">
                <a:tableStyleId>{5C22544A-7EE6-4342-B048-85BDC9FD1C3A}</a:tableStyleId>
              </a:tblPr>
              <a:tblGrid>
                <a:gridCol w="2616200"/>
                <a:gridCol w="2616200"/>
                <a:gridCol w="2616200"/>
              </a:tblGrid>
              <a:tr h="518193">
                <a:tc>
                  <a:txBody>
                    <a:bodyPr/>
                    <a:lstStyle/>
                    <a:p>
                      <a:r>
                        <a:rPr lang="en-US" sz="2800" dirty="0">
                          <a:latin typeface="Times" panose="02020603050405020304" pitchFamily="18" charset="0"/>
                          <a:cs typeface="Times" panose="02020603050405020304" pitchFamily="18" charset="0"/>
                        </a:rPr>
                        <a:t>Constitution</a:t>
                      </a:r>
                    </a:p>
                  </a:txBody>
                  <a:tcPr marT="45723" marB="45723"/>
                </a:tc>
                <a:tc>
                  <a:txBody>
                    <a:bodyPr/>
                    <a:lstStyle/>
                    <a:p>
                      <a:r>
                        <a:rPr lang="en-US" sz="2800" dirty="0">
                          <a:latin typeface="Times" panose="02020603050405020304" pitchFamily="18" charset="0"/>
                          <a:cs typeface="Times" panose="02020603050405020304" pitchFamily="18" charset="0"/>
                        </a:rPr>
                        <a:t>Federalist</a:t>
                      </a:r>
                    </a:p>
                  </a:txBody>
                  <a:tcPr marT="45723" marB="45723"/>
                </a:tc>
                <a:tc>
                  <a:txBody>
                    <a:bodyPr/>
                    <a:lstStyle/>
                    <a:p>
                      <a:r>
                        <a:rPr lang="en-US" sz="2800" dirty="0">
                          <a:latin typeface="Times" panose="02020603050405020304" pitchFamily="18" charset="0"/>
                          <a:cs typeface="Times" panose="02020603050405020304" pitchFamily="18" charset="0"/>
                        </a:rPr>
                        <a:t>Anti-federalist</a:t>
                      </a:r>
                    </a:p>
                  </a:txBody>
                  <a:tcPr marT="45723" marB="45723"/>
                </a:tc>
              </a:tr>
              <a:tr h="518193">
                <a:tc>
                  <a:txBody>
                    <a:bodyPr/>
                    <a:lstStyle/>
                    <a:p>
                      <a:pPr marL="0" indent="0">
                        <a:buFontTx/>
                        <a:buNone/>
                      </a:pPr>
                      <a:r>
                        <a:rPr lang="en-US" sz="2800" dirty="0">
                          <a:latin typeface="Times" panose="02020603050405020304" pitchFamily="18" charset="0"/>
                          <a:cs typeface="Times" panose="02020603050405020304" pitchFamily="18" charset="0"/>
                        </a:rPr>
                        <a:t>1. Presidency</a:t>
                      </a:r>
                    </a:p>
                  </a:txBody>
                  <a:tcPr marT="45723" marB="45723"/>
                </a:tc>
                <a:tc>
                  <a:txBody>
                    <a:bodyPr/>
                    <a:lstStyle/>
                    <a:p>
                      <a:endParaRPr lang="en-US" sz="2800">
                        <a:latin typeface="Times" panose="02020603050405020304" pitchFamily="18" charset="0"/>
                        <a:cs typeface="Times" panose="02020603050405020304" pitchFamily="18" charset="0"/>
                      </a:endParaRPr>
                    </a:p>
                  </a:txBody>
                  <a:tcPr marT="45723" marB="45723"/>
                </a:tc>
                <a:tc>
                  <a:txBody>
                    <a:bodyPr/>
                    <a:lstStyle/>
                    <a:p>
                      <a:endParaRPr lang="en-US" sz="2800">
                        <a:latin typeface="Times" panose="02020603050405020304" pitchFamily="18" charset="0"/>
                        <a:cs typeface="Times" panose="02020603050405020304" pitchFamily="18" charset="0"/>
                      </a:endParaRPr>
                    </a:p>
                  </a:txBody>
                  <a:tcPr marT="45723" marB="45723"/>
                </a:tc>
              </a:tr>
              <a:tr h="518193">
                <a:tc>
                  <a:txBody>
                    <a:bodyPr/>
                    <a:lstStyle/>
                    <a:p>
                      <a:pPr marL="463550" indent="-463550"/>
                      <a:r>
                        <a:rPr lang="en-US" sz="2800" dirty="0">
                          <a:latin typeface="Times" panose="02020603050405020304" pitchFamily="18" charset="0"/>
                          <a:cs typeface="Times" panose="02020603050405020304" pitchFamily="18" charset="0"/>
                        </a:rPr>
                        <a:t>2. Federalism </a:t>
                      </a:r>
                    </a:p>
                  </a:txBody>
                  <a:tcPr marT="45723" marB="45723"/>
                </a:tc>
                <a:tc>
                  <a:txBody>
                    <a:bodyPr/>
                    <a:lstStyle/>
                    <a:p>
                      <a:endParaRPr lang="en-US" sz="2800">
                        <a:latin typeface="Times" panose="02020603050405020304" pitchFamily="18" charset="0"/>
                        <a:cs typeface="Times" panose="02020603050405020304" pitchFamily="18" charset="0"/>
                      </a:endParaRPr>
                    </a:p>
                  </a:txBody>
                  <a:tcPr marT="45723" marB="45723"/>
                </a:tc>
                <a:tc>
                  <a:txBody>
                    <a:bodyPr/>
                    <a:lstStyle/>
                    <a:p>
                      <a:endParaRPr lang="en-US" sz="2800">
                        <a:latin typeface="Times" panose="02020603050405020304" pitchFamily="18" charset="0"/>
                        <a:cs typeface="Times" panose="02020603050405020304" pitchFamily="18" charset="0"/>
                      </a:endParaRPr>
                    </a:p>
                  </a:txBody>
                  <a:tcPr marT="45723" marB="45723"/>
                </a:tc>
              </a:tr>
              <a:tr h="518193">
                <a:tc>
                  <a:txBody>
                    <a:bodyPr/>
                    <a:lstStyle/>
                    <a:p>
                      <a:r>
                        <a:rPr lang="en-US" sz="2800" dirty="0">
                          <a:latin typeface="Times" panose="02020603050405020304" pitchFamily="18" charset="0"/>
                          <a:cs typeface="Times" panose="02020603050405020304" pitchFamily="18" charset="0"/>
                        </a:rPr>
                        <a:t>3. Bill of Rights</a:t>
                      </a:r>
                    </a:p>
                  </a:txBody>
                  <a:tcPr marT="45723" marB="45723"/>
                </a:tc>
                <a:tc>
                  <a:txBody>
                    <a:bodyPr/>
                    <a:lstStyle/>
                    <a:p>
                      <a:endParaRPr lang="en-US" sz="2800" dirty="0">
                        <a:latin typeface="Times" panose="02020603050405020304" pitchFamily="18" charset="0"/>
                        <a:cs typeface="Times" panose="02020603050405020304" pitchFamily="18" charset="0"/>
                      </a:endParaRPr>
                    </a:p>
                  </a:txBody>
                  <a:tcPr marT="45723" marB="45723"/>
                </a:tc>
                <a:tc>
                  <a:txBody>
                    <a:bodyPr/>
                    <a:lstStyle/>
                    <a:p>
                      <a:endParaRPr lang="en-US" sz="2800">
                        <a:latin typeface="Times" panose="02020603050405020304" pitchFamily="18" charset="0"/>
                        <a:cs typeface="Times" panose="02020603050405020304" pitchFamily="18" charset="0"/>
                      </a:endParaRPr>
                    </a:p>
                  </a:txBody>
                  <a:tcPr marT="45723" marB="45723"/>
                </a:tc>
              </a:tr>
              <a:tr h="944940">
                <a:tc>
                  <a:txBody>
                    <a:bodyPr/>
                    <a:lstStyle/>
                    <a:p>
                      <a:r>
                        <a:rPr lang="en-US" sz="2800" dirty="0">
                          <a:latin typeface="Times" panose="02020603050405020304" pitchFamily="18" charset="0"/>
                          <a:cs typeface="Times" panose="02020603050405020304" pitchFamily="18" charset="0"/>
                        </a:rPr>
                        <a:t>4. Checks &amp; Balances</a:t>
                      </a:r>
                    </a:p>
                  </a:txBody>
                  <a:tcPr marT="45723" marB="45723"/>
                </a:tc>
                <a:tc>
                  <a:txBody>
                    <a:bodyPr/>
                    <a:lstStyle/>
                    <a:p>
                      <a:endParaRPr lang="en-US" sz="2800" dirty="0">
                        <a:latin typeface="Times" panose="02020603050405020304" pitchFamily="18" charset="0"/>
                        <a:cs typeface="Times" panose="02020603050405020304" pitchFamily="18" charset="0"/>
                      </a:endParaRPr>
                    </a:p>
                  </a:txBody>
                  <a:tcPr marT="45723" marB="45723"/>
                </a:tc>
                <a:tc>
                  <a:txBody>
                    <a:bodyPr/>
                    <a:lstStyle/>
                    <a:p>
                      <a:endParaRPr lang="en-US" sz="2800">
                        <a:latin typeface="Times" panose="02020603050405020304" pitchFamily="18" charset="0"/>
                        <a:cs typeface="Times" panose="02020603050405020304" pitchFamily="18" charset="0"/>
                      </a:endParaRPr>
                    </a:p>
                  </a:txBody>
                  <a:tcPr marT="45723" marB="45723"/>
                </a:tc>
              </a:tr>
              <a:tr h="518193">
                <a:tc>
                  <a:txBody>
                    <a:bodyPr/>
                    <a:lstStyle/>
                    <a:p>
                      <a:r>
                        <a:rPr lang="en-US" sz="2800" dirty="0">
                          <a:latin typeface="Times" panose="02020603050405020304" pitchFamily="18" charset="0"/>
                          <a:cs typeface="Times" panose="02020603050405020304" pitchFamily="18" charset="0"/>
                        </a:rPr>
                        <a:t>5. Taxation</a:t>
                      </a:r>
                    </a:p>
                  </a:txBody>
                  <a:tcPr marT="45723" marB="45723"/>
                </a:tc>
                <a:tc>
                  <a:txBody>
                    <a:bodyPr/>
                    <a:lstStyle/>
                    <a:p>
                      <a:endParaRPr lang="en-US" sz="2800" dirty="0">
                        <a:latin typeface="Times" panose="02020603050405020304" pitchFamily="18" charset="0"/>
                        <a:cs typeface="Times" panose="02020603050405020304" pitchFamily="18" charset="0"/>
                      </a:endParaRPr>
                    </a:p>
                  </a:txBody>
                  <a:tcPr marT="45723" marB="45723"/>
                </a:tc>
                <a:tc>
                  <a:txBody>
                    <a:bodyPr/>
                    <a:lstStyle/>
                    <a:p>
                      <a:endParaRPr lang="en-US" sz="2800">
                        <a:latin typeface="Times" panose="02020603050405020304" pitchFamily="18" charset="0"/>
                        <a:cs typeface="Times" panose="02020603050405020304" pitchFamily="18" charset="0"/>
                      </a:endParaRPr>
                    </a:p>
                  </a:txBody>
                  <a:tcPr marT="45723" marB="45723"/>
                </a:tc>
              </a:tr>
              <a:tr h="518193">
                <a:tc>
                  <a:txBody>
                    <a:bodyPr/>
                    <a:lstStyle/>
                    <a:p>
                      <a:r>
                        <a:rPr lang="en-US" sz="2800" dirty="0">
                          <a:latin typeface="Times" panose="02020603050405020304" pitchFamily="18" charset="0"/>
                          <a:cs typeface="Times" panose="02020603050405020304" pitchFamily="18" charset="0"/>
                        </a:rPr>
                        <a:t>6. Courts</a:t>
                      </a:r>
                    </a:p>
                  </a:txBody>
                  <a:tcPr marT="45723" marB="45723"/>
                </a:tc>
                <a:tc>
                  <a:txBody>
                    <a:bodyPr/>
                    <a:lstStyle/>
                    <a:p>
                      <a:endParaRPr lang="en-US" sz="2800" dirty="0">
                        <a:latin typeface="Times" panose="02020603050405020304" pitchFamily="18" charset="0"/>
                        <a:cs typeface="Times" panose="02020603050405020304" pitchFamily="18" charset="0"/>
                      </a:endParaRPr>
                    </a:p>
                  </a:txBody>
                  <a:tcPr marT="45723" marB="45723"/>
                </a:tc>
                <a:tc>
                  <a:txBody>
                    <a:bodyPr/>
                    <a:lstStyle/>
                    <a:p>
                      <a:endParaRPr lang="en-US" sz="2800">
                        <a:latin typeface="Times" panose="02020603050405020304" pitchFamily="18" charset="0"/>
                        <a:cs typeface="Times" panose="02020603050405020304" pitchFamily="18" charset="0"/>
                      </a:endParaRPr>
                    </a:p>
                  </a:txBody>
                  <a:tcPr marT="45723" marB="45723"/>
                </a:tc>
              </a:tr>
              <a:tr h="944940">
                <a:tc>
                  <a:txBody>
                    <a:bodyPr/>
                    <a:lstStyle/>
                    <a:p>
                      <a:r>
                        <a:rPr lang="en-US" sz="2800" dirty="0">
                          <a:latin typeface="Times" panose="02020603050405020304" pitchFamily="18" charset="0"/>
                          <a:cs typeface="Times" panose="02020603050405020304" pitchFamily="18" charset="0"/>
                        </a:rPr>
                        <a:t>7. Standing Military</a:t>
                      </a:r>
                    </a:p>
                  </a:txBody>
                  <a:tcPr marT="45723" marB="45723"/>
                </a:tc>
                <a:tc>
                  <a:txBody>
                    <a:bodyPr/>
                    <a:lstStyle/>
                    <a:p>
                      <a:endParaRPr lang="en-US" sz="2800" dirty="0">
                        <a:latin typeface="Times" panose="02020603050405020304" pitchFamily="18" charset="0"/>
                        <a:cs typeface="Times" panose="02020603050405020304" pitchFamily="18" charset="0"/>
                      </a:endParaRPr>
                    </a:p>
                  </a:txBody>
                  <a:tcPr marT="45723" marB="45723"/>
                </a:tc>
                <a:tc>
                  <a:txBody>
                    <a:bodyPr/>
                    <a:lstStyle/>
                    <a:p>
                      <a:endParaRPr lang="en-US" sz="2800" dirty="0">
                        <a:latin typeface="Times" panose="02020603050405020304" pitchFamily="18" charset="0"/>
                        <a:cs typeface="Times" panose="02020603050405020304" pitchFamily="18" charset="0"/>
                      </a:endParaRPr>
                    </a:p>
                  </a:txBody>
                  <a:tcPr marT="45723" marB="45723"/>
                </a:tc>
              </a:tr>
            </a:tbl>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457200" y="92075"/>
            <a:ext cx="8229600" cy="639763"/>
          </a:xfrm>
          <a:solidFill>
            <a:schemeClr val="accent2"/>
          </a:solidFill>
          <a:ln>
            <a:solidFill>
              <a:schemeClr val="accent1"/>
            </a:solidFill>
          </a:ln>
        </p:spPr>
        <p:txBody>
          <a:bodyPr/>
          <a:lstStyle/>
          <a:p>
            <a:r>
              <a:rPr lang="en-US" altLang="en-US" sz="4000" smtClean="0">
                <a:solidFill>
                  <a:schemeClr val="bg1"/>
                </a:solidFill>
                <a:latin typeface="Baskerville Old Face" pitchFamily="18" charset="0"/>
              </a:rPr>
              <a:t>Brutus beat down on the Constitution</a:t>
            </a:r>
          </a:p>
        </p:txBody>
      </p:sp>
      <p:sp>
        <p:nvSpPr>
          <p:cNvPr id="8" name="Content Placeholder 7"/>
          <p:cNvSpPr>
            <a:spLocks noGrp="1"/>
          </p:cNvSpPr>
          <p:nvPr>
            <p:ph idx="1"/>
          </p:nvPr>
        </p:nvSpPr>
        <p:spPr>
          <a:xfrm>
            <a:off x="139700" y="4152900"/>
            <a:ext cx="8534400" cy="2451100"/>
          </a:xfrm>
          <a:solidFill>
            <a:schemeClr val="bg1"/>
          </a:solidFill>
          <a:ln>
            <a:solidFill>
              <a:srgbClr val="002060"/>
            </a:solidFill>
          </a:ln>
        </p:spPr>
        <p:txBody>
          <a:bodyPr/>
          <a:lstStyle/>
          <a:p>
            <a:pPr marL="0" indent="0">
              <a:buFont typeface="Arial" panose="020B0604020202020204" pitchFamily="34" charset="0"/>
              <a:buNone/>
              <a:defRPr/>
            </a:pPr>
            <a:r>
              <a:rPr lang="en-US" sz="2400" dirty="0">
                <a:latin typeface="Times" pitchFamily="2" charset="0"/>
              </a:rPr>
              <a:t>Debate Planner: Argument Antifederalist</a:t>
            </a:r>
          </a:p>
          <a:p>
            <a:pPr marL="0" indent="0">
              <a:buFont typeface="Arial" panose="020B0604020202020204" pitchFamily="34" charset="0"/>
              <a:buNone/>
              <a:defRPr/>
            </a:pPr>
            <a:r>
              <a:rPr lang="en-US" sz="2400" dirty="0">
                <a:latin typeface="Times" pitchFamily="2" charset="0"/>
              </a:rPr>
              <a:t>Argument – the Constitution created a national government that will destroy states’ sovereignty by granting it enumerated powers and supremacy over the state</a:t>
            </a:r>
          </a:p>
          <a:p>
            <a:pPr>
              <a:buFont typeface="Arial" panose="020B0604020202020204" pitchFamily="34" charset="0"/>
              <a:buChar char="•"/>
              <a:defRPr/>
            </a:pPr>
            <a:r>
              <a:rPr lang="en-US" sz="2400" dirty="0">
                <a:latin typeface="Times" pitchFamily="2" charset="0"/>
              </a:rPr>
              <a:t>Taxations will leave nothing for the states</a:t>
            </a:r>
          </a:p>
          <a:p>
            <a:pPr>
              <a:buFont typeface="Arial" panose="020B0604020202020204" pitchFamily="34" charset="0"/>
              <a:buChar char="•"/>
              <a:defRPr/>
            </a:pPr>
            <a:r>
              <a:rPr lang="en-US" sz="2400" dirty="0">
                <a:latin typeface="Times" pitchFamily="2" charset="0"/>
              </a:rPr>
              <a:t>Necessary &amp; proper clause allows Congress to repeal state laws</a:t>
            </a:r>
          </a:p>
        </p:txBody>
      </p:sp>
      <p:sp>
        <p:nvSpPr>
          <p:cNvPr id="5" name="Rectangle 4"/>
          <p:cNvSpPr/>
          <p:nvPr/>
        </p:nvSpPr>
        <p:spPr>
          <a:xfrm>
            <a:off x="152400" y="884238"/>
            <a:ext cx="8839200" cy="1782762"/>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latin typeface="Times" pitchFamily="2" charset="0"/>
              </a:rPr>
              <a:t>Claim: “It is true  this government(Constitution) is limited to certain objects, or to speak more properly, some small degree of power is still left to the states, but little attention to the powers vested in the general government, will convince a candid man, that if it is capable of being executed, all the is reserved for the individual states must very soon be annihilated, except so far as they are barely necessary to the organization of the general government.”</a:t>
            </a:r>
          </a:p>
          <a:p>
            <a:pPr>
              <a:defRPr/>
            </a:pPr>
            <a:r>
              <a:rPr lang="en-US" dirty="0">
                <a:latin typeface="Times" pitchFamily="2" charset="0"/>
              </a:rPr>
              <a:t>	- Brutus 1, 1787</a:t>
            </a:r>
          </a:p>
        </p:txBody>
      </p:sp>
      <p:sp>
        <p:nvSpPr>
          <p:cNvPr id="3" name="Rectangle 2"/>
          <p:cNvSpPr/>
          <p:nvPr/>
        </p:nvSpPr>
        <p:spPr>
          <a:xfrm>
            <a:off x="152400" y="2806700"/>
            <a:ext cx="8839200" cy="1219200"/>
          </a:xfrm>
          <a:prstGeom prst="rect">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latin typeface="Times" pitchFamily="2" charset="0"/>
              </a:rPr>
              <a:t> Ideas: Federalism, enumerated powers vs. reserve powers, (ex. Standing military, taxation), Supreme Court, Necessary and Proper clause, Supremacy Clause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blinds(horizontal)">
                                      <p:cBhvr>
                                        <p:cTn id="12" dur="500"/>
                                        <p:tgtEl>
                                          <p:spTgt spid="8">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linds(horizontal)">
                                      <p:cBhvr>
                                        <p:cTn id="17" dur="500"/>
                                        <p:tgtEl>
                                          <p:spTgt spid="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linds(horizontal)">
                                      <p:cBhvr>
                                        <p:cTn id="22" dur="500"/>
                                        <p:tgtEl>
                                          <p:spTgt spid="8">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blinds(horizontal)">
                                      <p:cBhvr>
                                        <p:cTn id="27" dur="500"/>
                                        <p:tgtEl>
                                          <p:spTgt spid="8">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blinds(horizontal)">
                                      <p:cBhvr>
                                        <p:cTn id="3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a:xfrm>
            <a:off x="457200" y="92075"/>
            <a:ext cx="8229600" cy="639763"/>
          </a:xfrm>
          <a:solidFill>
            <a:schemeClr val="accent2"/>
          </a:solidFill>
          <a:ln>
            <a:solidFill>
              <a:schemeClr val="accent1"/>
            </a:solidFill>
          </a:ln>
        </p:spPr>
        <p:txBody>
          <a:bodyPr/>
          <a:lstStyle/>
          <a:p>
            <a:r>
              <a:rPr lang="en-US" altLang="en-US" smtClean="0">
                <a:solidFill>
                  <a:schemeClr val="bg1"/>
                </a:solidFill>
                <a:latin typeface="Baskerville Old Face" pitchFamily="18" charset="0"/>
              </a:rPr>
              <a:t>Et tu Brute</a:t>
            </a:r>
          </a:p>
        </p:txBody>
      </p:sp>
      <p:sp>
        <p:nvSpPr>
          <p:cNvPr id="4" name="Rectangle 3"/>
          <p:cNvSpPr/>
          <p:nvPr/>
        </p:nvSpPr>
        <p:spPr>
          <a:xfrm>
            <a:off x="228600" y="847725"/>
            <a:ext cx="8839200" cy="14478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latin typeface="Times" pitchFamily="2" charset="0"/>
              </a:rPr>
              <a:t>Claim: “But if, on the one hand, this form of government contains principles that will lead to the subversion of liberty – if it tends to establish despotism, or, what is worse, a tyrannical aristocracy”</a:t>
            </a:r>
          </a:p>
          <a:p>
            <a:pPr>
              <a:defRPr/>
            </a:pPr>
            <a:r>
              <a:rPr lang="en-US" dirty="0">
                <a:latin typeface="Times" pitchFamily="2" charset="0"/>
              </a:rPr>
              <a:t>	- Brutus 1, 1787</a:t>
            </a:r>
          </a:p>
        </p:txBody>
      </p:sp>
      <p:sp>
        <p:nvSpPr>
          <p:cNvPr id="5" name="Rectangle 4"/>
          <p:cNvSpPr/>
          <p:nvPr/>
        </p:nvSpPr>
        <p:spPr>
          <a:xfrm>
            <a:off x="228600" y="2398713"/>
            <a:ext cx="8839200" cy="14478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latin typeface="Times" pitchFamily="2" charset="0"/>
              </a:rPr>
              <a:t>Claim: “If it (Constitution) has its defects, it is said, they can be best amended when they are experienced.  But remember, when the people once part with power, they can seldom or never resume it again but by force.”</a:t>
            </a:r>
          </a:p>
          <a:p>
            <a:pPr>
              <a:defRPr/>
            </a:pPr>
            <a:r>
              <a:rPr lang="en-US" dirty="0">
                <a:latin typeface="Times" pitchFamily="2" charset="0"/>
              </a:rPr>
              <a:t>	- Brutus 1, 1787</a:t>
            </a:r>
          </a:p>
        </p:txBody>
      </p:sp>
      <p:sp>
        <p:nvSpPr>
          <p:cNvPr id="6" name="Rectangle 5"/>
          <p:cNvSpPr/>
          <p:nvPr/>
        </p:nvSpPr>
        <p:spPr>
          <a:xfrm>
            <a:off x="228600" y="3949700"/>
            <a:ext cx="8839200" cy="1782763"/>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latin typeface="Times" pitchFamily="2" charset="0"/>
              </a:rPr>
              <a:t>Claim: “If respect us to be paid to the opinion of the greatest and wisest men who have ever thought or wrote on the science of government, we shall constrain to conclude. . . A free republic cannot succeed over a country of such immense extent, containing such a number of inhabitants, and these increasing in such rapid progression as that of the whole of the United States”</a:t>
            </a:r>
          </a:p>
          <a:p>
            <a:pPr>
              <a:defRPr/>
            </a:pPr>
            <a:r>
              <a:rPr lang="en-US" dirty="0">
                <a:latin typeface="Times" pitchFamily="2" charset="0"/>
              </a:rPr>
              <a:t>	- Brutus 1, 1787</a:t>
            </a:r>
          </a:p>
        </p:txBody>
      </p:sp>
      <p:pic>
        <p:nvPicPr>
          <p:cNvPr id="94213" name="Content Placeholder 6"/>
          <p:cNvPicPr>
            <a:picLocks noGrp="1" noChangeAspect="1"/>
          </p:cNvPicPr>
          <p:nvPr>
            <p:ph idx="1"/>
          </p:nvPr>
        </p:nvPicPr>
        <p:blipFill>
          <a:blip r:embed="rId2" cstate="print"/>
          <a:srcRect/>
          <a:stretch>
            <a:fillRect/>
          </a:stretch>
        </p:blipFill>
        <p:spPr>
          <a:xfrm>
            <a:off x="4648200" y="5257800"/>
            <a:ext cx="4267200" cy="1536700"/>
          </a:xfrm>
          <a:solidFill>
            <a:schemeClr val="bg1"/>
          </a:solidFill>
          <a:ln>
            <a:solidFill>
              <a:schemeClr val="accent1"/>
            </a:solidFill>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a:xfrm>
            <a:off x="457200" y="92075"/>
            <a:ext cx="8229600" cy="639763"/>
          </a:xfrm>
          <a:solidFill>
            <a:schemeClr val="accent2"/>
          </a:solidFill>
          <a:ln>
            <a:solidFill>
              <a:schemeClr val="accent1"/>
            </a:solidFill>
          </a:ln>
        </p:spPr>
        <p:txBody>
          <a:bodyPr/>
          <a:lstStyle/>
          <a:p>
            <a:r>
              <a:rPr lang="en-US" altLang="en-US" smtClean="0">
                <a:solidFill>
                  <a:schemeClr val="bg1"/>
                </a:solidFill>
                <a:latin typeface="Baskerville Old Face" pitchFamily="18" charset="0"/>
              </a:rPr>
              <a:t>Brutus is Bullocks </a:t>
            </a:r>
          </a:p>
        </p:txBody>
      </p:sp>
      <p:sp>
        <p:nvSpPr>
          <p:cNvPr id="95234" name="Content Placeholder 7"/>
          <p:cNvSpPr>
            <a:spLocks noGrp="1"/>
          </p:cNvSpPr>
          <p:nvPr>
            <p:ph idx="1"/>
          </p:nvPr>
        </p:nvSpPr>
        <p:spPr>
          <a:xfrm>
            <a:off x="457200" y="2667000"/>
            <a:ext cx="8229600" cy="3459163"/>
          </a:xfrm>
          <a:solidFill>
            <a:schemeClr val="bg1"/>
          </a:solidFill>
          <a:ln>
            <a:solidFill>
              <a:srgbClr val="002060"/>
            </a:solidFill>
          </a:ln>
        </p:spPr>
        <p:txBody>
          <a:bodyPr/>
          <a:lstStyle/>
          <a:p>
            <a:r>
              <a:rPr lang="en-US" altLang="en-US" sz="2400" smtClean="0">
                <a:latin typeface="Times" pitchFamily="18" charset="0"/>
              </a:rPr>
              <a:t>Provide three examples of how the U.S. Constitution would prove Brutus’ claim is incorrect.  (Be specific – use actual examples to support your conclusions)</a:t>
            </a:r>
          </a:p>
        </p:txBody>
      </p:sp>
      <p:sp>
        <p:nvSpPr>
          <p:cNvPr id="9" name="Rectangle 8"/>
          <p:cNvSpPr/>
          <p:nvPr/>
        </p:nvSpPr>
        <p:spPr>
          <a:xfrm>
            <a:off x="152400" y="1001713"/>
            <a:ext cx="8839200" cy="14478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latin typeface="Times" pitchFamily="2" charset="0"/>
              </a:rPr>
              <a:t>Claim: “They (federal government) will use the power, when they have acquired it, to the purpose of gratifying their own interest and ambition, and it is scarcely possible, in a very large republic to call them to account for their misconduct, or to prevent their abuse of power.”</a:t>
            </a:r>
          </a:p>
          <a:p>
            <a:pPr>
              <a:defRPr/>
            </a:pPr>
            <a:r>
              <a:rPr lang="en-US" dirty="0">
                <a:latin typeface="Times" pitchFamily="2" charset="0"/>
              </a:rPr>
              <a:t>	- Brutus 1, 1787</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a:solidFill>
            <a:schemeClr val="accent2"/>
          </a:solidFill>
          <a:ln>
            <a:solidFill>
              <a:srgbClr val="002060"/>
            </a:solidFill>
          </a:ln>
        </p:spPr>
        <p:txBody>
          <a:bodyPr/>
          <a:lstStyle/>
          <a:p>
            <a:r>
              <a:rPr lang="en-US" altLang="en-US" smtClean="0">
                <a:solidFill>
                  <a:schemeClr val="bg1"/>
                </a:solidFill>
                <a:latin typeface="Baskerville Old Face" pitchFamily="18" charset="0"/>
              </a:rPr>
              <a:t>Beard v. Hofstadter</a:t>
            </a:r>
          </a:p>
        </p:txBody>
      </p:sp>
      <p:sp>
        <p:nvSpPr>
          <p:cNvPr id="96258" name="Text Placeholder 3"/>
          <p:cNvSpPr>
            <a:spLocks noGrp="1"/>
          </p:cNvSpPr>
          <p:nvPr>
            <p:ph type="body" idx="1"/>
          </p:nvPr>
        </p:nvSpPr>
        <p:spPr>
          <a:xfrm>
            <a:off x="457200" y="1535113"/>
            <a:ext cx="4040188" cy="446087"/>
          </a:xfrm>
          <a:solidFill>
            <a:schemeClr val="bg1"/>
          </a:solidFill>
          <a:ln>
            <a:solidFill>
              <a:srgbClr val="002060"/>
            </a:solidFill>
          </a:ln>
        </p:spPr>
        <p:txBody>
          <a:bodyPr/>
          <a:lstStyle/>
          <a:p>
            <a:pPr algn="ctr"/>
            <a:r>
              <a:rPr lang="en-US" altLang="en-US" smtClean="0">
                <a:solidFill>
                  <a:schemeClr val="tx2"/>
                </a:solidFill>
                <a:latin typeface="Times New Roman" pitchFamily="18" charset="0"/>
                <a:cs typeface="Times New Roman" pitchFamily="18" charset="0"/>
              </a:rPr>
              <a:t>Charles Beard</a:t>
            </a:r>
          </a:p>
        </p:txBody>
      </p:sp>
      <p:sp>
        <p:nvSpPr>
          <p:cNvPr id="96259" name="Content Placeholder 4"/>
          <p:cNvSpPr>
            <a:spLocks noGrp="1"/>
          </p:cNvSpPr>
          <p:nvPr>
            <p:ph sz="half" idx="2"/>
          </p:nvPr>
        </p:nvSpPr>
        <p:spPr>
          <a:ln>
            <a:solidFill>
              <a:srgbClr val="002060"/>
            </a:solidFill>
          </a:ln>
        </p:spPr>
        <p:txBody>
          <a:bodyPr/>
          <a:lstStyle/>
          <a:p>
            <a:endParaRPr lang="en-US" altLang="en-US" smtClean="0"/>
          </a:p>
        </p:txBody>
      </p:sp>
      <p:sp>
        <p:nvSpPr>
          <p:cNvPr id="96260" name="Text Placeholder 5"/>
          <p:cNvSpPr>
            <a:spLocks noGrp="1"/>
          </p:cNvSpPr>
          <p:nvPr>
            <p:ph type="body" sz="quarter" idx="3"/>
          </p:nvPr>
        </p:nvSpPr>
        <p:spPr>
          <a:xfrm>
            <a:off x="4645025" y="1535113"/>
            <a:ext cx="4041775" cy="446087"/>
          </a:xfrm>
          <a:solidFill>
            <a:schemeClr val="bg1"/>
          </a:solidFill>
          <a:ln>
            <a:solidFill>
              <a:srgbClr val="002060"/>
            </a:solidFill>
          </a:ln>
        </p:spPr>
        <p:txBody>
          <a:bodyPr/>
          <a:lstStyle/>
          <a:p>
            <a:pPr algn="ctr"/>
            <a:r>
              <a:rPr lang="en-US" altLang="en-US" smtClean="0">
                <a:solidFill>
                  <a:schemeClr val="tx2"/>
                </a:solidFill>
                <a:latin typeface="Times New Roman" pitchFamily="18" charset="0"/>
                <a:cs typeface="Times New Roman" pitchFamily="18" charset="0"/>
              </a:rPr>
              <a:t>Richard Hofstadter</a:t>
            </a:r>
          </a:p>
        </p:txBody>
      </p:sp>
      <p:sp>
        <p:nvSpPr>
          <p:cNvPr id="96261" name="Content Placeholder 6"/>
          <p:cNvSpPr>
            <a:spLocks noGrp="1"/>
          </p:cNvSpPr>
          <p:nvPr>
            <p:ph sz="quarter" idx="4"/>
          </p:nvPr>
        </p:nvSpPr>
        <p:spPr>
          <a:ln>
            <a:solidFill>
              <a:srgbClr val="002060"/>
            </a:solidFill>
          </a:ln>
        </p:spPr>
        <p:txBody>
          <a:bodyPr/>
          <a:lstStyle/>
          <a:p>
            <a:endParaRPr lang="en-US" altLang="en-US" smtClean="0"/>
          </a:p>
        </p:txBody>
      </p:sp>
      <p:pic>
        <p:nvPicPr>
          <p:cNvPr id="96262" name="Picture 8" descr="Image result for charles beard framing the constitution"/>
          <p:cNvPicPr>
            <a:picLocks noChangeAspect="1" noChangeArrowheads="1"/>
          </p:cNvPicPr>
          <p:nvPr/>
        </p:nvPicPr>
        <p:blipFill>
          <a:blip r:embed="rId2" cstate="print"/>
          <a:srcRect/>
          <a:stretch>
            <a:fillRect/>
          </a:stretch>
        </p:blipFill>
        <p:spPr bwMode="auto">
          <a:xfrm>
            <a:off x="381000" y="2057400"/>
            <a:ext cx="1828800" cy="2743200"/>
          </a:xfrm>
          <a:prstGeom prst="rect">
            <a:avLst/>
          </a:prstGeom>
          <a:noFill/>
          <a:ln w="9525">
            <a:solidFill>
              <a:srgbClr val="002060"/>
            </a:solidFill>
            <a:miter lim="800000"/>
            <a:headEnd/>
            <a:tailEnd/>
          </a:ln>
        </p:spPr>
      </p:pic>
      <p:sp>
        <p:nvSpPr>
          <p:cNvPr id="96263" name="TextBox 1"/>
          <p:cNvSpPr txBox="1">
            <a:spLocks noChangeArrowheads="1"/>
          </p:cNvSpPr>
          <p:nvPr/>
        </p:nvSpPr>
        <p:spPr bwMode="auto">
          <a:xfrm>
            <a:off x="1676400" y="2144713"/>
            <a:ext cx="2895600" cy="369887"/>
          </a:xfrm>
          <a:prstGeom prst="rect">
            <a:avLst/>
          </a:prstGeom>
          <a:solidFill>
            <a:schemeClr val="bg1"/>
          </a:solidFill>
          <a:ln w="9525">
            <a:noFill/>
            <a:miter lim="800000"/>
            <a:headEnd/>
            <a:tailEnd/>
          </a:ln>
        </p:spPr>
        <p:txBody>
          <a:bodyPr>
            <a:spAutoFit/>
          </a:bodyPr>
          <a:lstStyle/>
          <a:p>
            <a:r>
              <a:rPr lang="en-US" altLang="en-US" b="1">
                <a:solidFill>
                  <a:srgbClr val="FF0000"/>
                </a:solidFill>
                <a:latin typeface="Times New Roman" pitchFamily="18" charset="0"/>
                <a:cs typeface="Times New Roman" pitchFamily="18" charset="0"/>
              </a:rPr>
              <a:t>Framing the Constitution</a:t>
            </a:r>
          </a:p>
        </p:txBody>
      </p:sp>
      <p:pic>
        <p:nvPicPr>
          <p:cNvPr id="96264" name="Picture 10" descr="Image result for Richard Hofstadter American Political Tradition"/>
          <p:cNvPicPr>
            <a:picLocks noChangeAspect="1" noChangeArrowheads="1"/>
          </p:cNvPicPr>
          <p:nvPr/>
        </p:nvPicPr>
        <p:blipFill>
          <a:blip r:embed="rId3" cstate="print"/>
          <a:srcRect/>
          <a:stretch>
            <a:fillRect/>
          </a:stretch>
        </p:blipFill>
        <p:spPr bwMode="auto">
          <a:xfrm>
            <a:off x="7162800" y="2057400"/>
            <a:ext cx="1752600" cy="2743200"/>
          </a:xfrm>
          <a:prstGeom prst="rect">
            <a:avLst/>
          </a:prstGeom>
          <a:noFill/>
          <a:ln w="9525">
            <a:noFill/>
            <a:miter lim="800000"/>
            <a:headEnd/>
            <a:tailEnd/>
          </a:ln>
        </p:spPr>
      </p:pic>
      <p:sp>
        <p:nvSpPr>
          <p:cNvPr id="96265" name="TextBox 9"/>
          <p:cNvSpPr txBox="1">
            <a:spLocks noChangeArrowheads="1"/>
          </p:cNvSpPr>
          <p:nvPr/>
        </p:nvSpPr>
        <p:spPr bwMode="auto">
          <a:xfrm>
            <a:off x="4686300" y="2141538"/>
            <a:ext cx="3009900" cy="369887"/>
          </a:xfrm>
          <a:prstGeom prst="rect">
            <a:avLst/>
          </a:prstGeom>
          <a:solidFill>
            <a:schemeClr val="bg1"/>
          </a:solidFill>
          <a:ln w="9525">
            <a:noFill/>
            <a:miter lim="800000"/>
            <a:headEnd/>
            <a:tailEnd/>
          </a:ln>
        </p:spPr>
        <p:txBody>
          <a:bodyPr>
            <a:spAutoFit/>
          </a:bodyPr>
          <a:lstStyle/>
          <a:p>
            <a:r>
              <a:rPr lang="en-US" altLang="en-US" b="1">
                <a:solidFill>
                  <a:srgbClr val="FF0000"/>
                </a:solidFill>
                <a:latin typeface="Times New Roman" pitchFamily="18" charset="0"/>
                <a:cs typeface="Times New Roman" pitchFamily="18" charset="0"/>
              </a:rPr>
              <a:t>American Political Tradition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3886200"/>
          </a:xfrm>
          <a:solidFill>
            <a:srgbClr val="99FFCC"/>
          </a:solidFill>
          <a:ln>
            <a:solidFill>
              <a:srgbClr val="002060"/>
            </a:solidFill>
          </a:ln>
        </p:spPr>
        <p:txBody>
          <a:bodyPr/>
          <a:lstStyle/>
          <a:p>
            <a:pPr marL="0" indent="0">
              <a:buFont typeface="Arial" panose="020B0604020202020204" pitchFamily="34" charset="0"/>
              <a:buNone/>
              <a:defRPr/>
            </a:pPr>
            <a:r>
              <a:rPr lang="en-US" sz="2000" dirty="0">
                <a:latin typeface="Times New Roman" panose="02020603050405020304" pitchFamily="18" charset="0"/>
                <a:cs typeface="Times New Roman" panose="02020603050405020304" pitchFamily="18" charset="0"/>
              </a:rPr>
              <a:t>"This was the object of the Declaration of Independence. Not to find out new principles, or new arguments, never before thought of, not merely to say things which had never been said before, but to place before mankind the common sense of the subject, in terms so plain and firm as to command their assent, and to justify ourselves in the independent stand we are compelled to take. Neither aiming at originality of principle or sentiment, not yet copied from any particular and previous writing, it was intended to be an expression of the American mind, and to give to that expression the proper tone and spirit called for by the occasion. All it's [sic] authority rests on the harmonizing sentiments of the day, whether expressed in conversation, letters, printed essays, or in the elementary books of public right, as Aristotle, Cicero, Locke, Sidney, &amp; c."</a:t>
            </a:r>
          </a:p>
          <a:p>
            <a:pPr marL="0" indent="0">
              <a:buFont typeface="Arial" panose="020B0604020202020204" pitchFamily="34" charset="0"/>
              <a:buNone/>
              <a:defRPr/>
            </a:pPr>
            <a:r>
              <a:rPr lang="en-US"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hlinkClick r:id="rId2"/>
              </a:rPr>
              <a:t>Thomas Jefferson to Henry Lee</a:t>
            </a:r>
            <a:r>
              <a:rPr lang="en-US" sz="2000" dirty="0">
                <a:latin typeface="Times New Roman" panose="02020603050405020304" pitchFamily="18" charset="0"/>
                <a:cs typeface="Times New Roman" panose="02020603050405020304" pitchFamily="18" charset="0"/>
              </a:rPr>
              <a:t>, May 8, 1825</a:t>
            </a:r>
          </a:p>
          <a:p>
            <a:pPr>
              <a:buFont typeface="Arial" panose="020B0604020202020204" pitchFamily="34" charset="0"/>
              <a:buChar char="•"/>
              <a:defRPr/>
            </a:pPr>
            <a:endParaRPr lang="en-US" dirty="0"/>
          </a:p>
        </p:txBody>
      </p:sp>
      <p:sp>
        <p:nvSpPr>
          <p:cNvPr id="21506" name="Title 4"/>
          <p:cNvSpPr>
            <a:spLocks noGrp="1"/>
          </p:cNvSpPr>
          <p:nvPr>
            <p:ph type="title"/>
          </p:nvPr>
        </p:nvSpPr>
        <p:spPr>
          <a:xfrm>
            <a:off x="457200" y="274638"/>
            <a:ext cx="8229600" cy="639762"/>
          </a:xfrm>
          <a:solidFill>
            <a:schemeClr val="accent2"/>
          </a:solidFill>
          <a:ln>
            <a:solidFill>
              <a:schemeClr val="accent1"/>
            </a:solidFill>
          </a:ln>
        </p:spPr>
        <p:txBody>
          <a:bodyPr/>
          <a:lstStyle/>
          <a:p>
            <a:pPr eaLnBrk="1" hangingPunct="1"/>
            <a:r>
              <a:rPr lang="en-US" altLang="en-US" sz="4000" smtClean="0">
                <a:solidFill>
                  <a:schemeClr val="bg1"/>
                </a:solidFill>
                <a:latin typeface="Times New Roman" pitchFamily="18" charset="0"/>
                <a:cs typeface="Times New Roman" pitchFamily="18" charset="0"/>
              </a:rPr>
              <a:t>Jefferson’s Goal</a:t>
            </a:r>
          </a:p>
        </p:txBody>
      </p:sp>
      <p:pic>
        <p:nvPicPr>
          <p:cNvPr id="21507" name="Picture 6"/>
          <p:cNvPicPr>
            <a:picLocks noChangeAspect="1"/>
          </p:cNvPicPr>
          <p:nvPr/>
        </p:nvPicPr>
        <p:blipFill>
          <a:blip r:embed="rId3" cstate="print"/>
          <a:srcRect/>
          <a:stretch>
            <a:fillRect/>
          </a:stretch>
        </p:blipFill>
        <p:spPr bwMode="auto">
          <a:xfrm>
            <a:off x="6934200" y="4724400"/>
            <a:ext cx="1447800" cy="2009775"/>
          </a:xfrm>
          <a:prstGeom prst="rect">
            <a:avLst/>
          </a:prstGeom>
          <a:noFill/>
          <a:ln w="9525">
            <a:noFill/>
            <a:miter lim="800000"/>
            <a:headEnd/>
            <a:tailEnd/>
          </a:ln>
        </p:spPr>
      </p:pic>
      <p:sp>
        <p:nvSpPr>
          <p:cNvPr id="8" name="Rectangle 7"/>
          <p:cNvSpPr/>
          <p:nvPr/>
        </p:nvSpPr>
        <p:spPr>
          <a:xfrm>
            <a:off x="381000" y="5334000"/>
            <a:ext cx="6324600" cy="1066800"/>
          </a:xfrm>
          <a:prstGeom prst="rect">
            <a:avLst/>
          </a:prstGeom>
          <a:solidFill>
            <a:srgbClr val="00206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latin typeface="Times New Roman" panose="02020603050405020304" pitchFamily="18" charset="0"/>
                <a:cs typeface="Times New Roman" panose="02020603050405020304" pitchFamily="18" charset="0"/>
              </a:rPr>
              <a:t>1. Analyze the excerpt and explain the purpose of the Declaration of Independence according to Thomas Jefferson.</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72200"/>
          </a:xfrm>
          <a:solidFill>
            <a:schemeClr val="bg1"/>
          </a:solidFill>
        </p:spPr>
        <p:txBody>
          <a:bodyPr/>
          <a:lstStyle/>
          <a:p>
            <a:pPr marL="0" indent="0">
              <a:buFont typeface="Arial" panose="020B0604020202020204" pitchFamily="34" charset="0"/>
              <a:buNone/>
              <a:defRPr/>
            </a:pPr>
            <a:r>
              <a:rPr lang="en-US" sz="2200" dirty="0">
                <a:solidFill>
                  <a:srgbClr val="FF0000"/>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How does the ideas of Constitutional republicanism work within modern American society to establish a balance system between government power and individual liberties?</a:t>
            </a:r>
          </a:p>
          <a:p>
            <a:pPr marL="0" indent="0">
              <a:buFont typeface="Arial" panose="020B0604020202020204" pitchFamily="34" charset="0"/>
              <a:buNone/>
              <a:defRPr/>
            </a:pPr>
            <a:r>
              <a:rPr lang="en-US" sz="2000" dirty="0">
                <a:solidFill>
                  <a:srgbClr val="002060"/>
                </a:solidFill>
                <a:latin typeface="Times New Roman" panose="02020603050405020304" pitchFamily="18" charset="0"/>
                <a:cs typeface="Times New Roman" panose="02020603050405020304" pitchFamily="18" charset="0"/>
              </a:rPr>
              <a:t>Students can:</a:t>
            </a:r>
          </a:p>
          <a:p>
            <a:pPr>
              <a:buFont typeface="Arial" panose="020B0604020202020204" pitchFamily="34" charset="0"/>
              <a:buChar char="•"/>
              <a:defRPr/>
            </a:pPr>
            <a:r>
              <a:rPr lang="en-US" sz="1800" dirty="0">
                <a:latin typeface="Times" pitchFamily="2" charset="0"/>
              </a:rPr>
              <a:t>Determine how the Madisonian Model of Government developed from a variety of influencers </a:t>
            </a:r>
          </a:p>
          <a:p>
            <a:pPr>
              <a:buFont typeface="Arial" panose="020B0604020202020204" pitchFamily="34" charset="0"/>
              <a:buChar char="•"/>
              <a:defRPr/>
            </a:pPr>
            <a:r>
              <a:rPr lang="en-US" sz="1800" dirty="0">
                <a:latin typeface="Times" pitchFamily="2" charset="0"/>
              </a:rPr>
              <a:t>Demonstrate how the Madisonian Model of Government achieves its three premises for good government</a:t>
            </a:r>
          </a:p>
          <a:p>
            <a:pPr>
              <a:buFont typeface="Arial" panose="020B0604020202020204" pitchFamily="34" charset="0"/>
              <a:buChar char="•"/>
              <a:defRPr/>
            </a:pPr>
            <a:r>
              <a:rPr lang="en-US" sz="1800" dirty="0">
                <a:latin typeface="Times" pitchFamily="2" charset="0"/>
              </a:rPr>
              <a:t>Decipher the pros and cons of a Constitutional Republic through interpretation of the Federalists and Anti-federalists’ arguments </a:t>
            </a:r>
          </a:p>
          <a:p>
            <a:pPr marL="0" indent="0">
              <a:buFont typeface="Arial" panose="020B0604020202020204" pitchFamily="34" charset="0"/>
              <a:buNone/>
              <a:defRPr/>
            </a:pPr>
            <a:r>
              <a:rPr lang="en-US" sz="2200" dirty="0">
                <a:solidFill>
                  <a:srgbClr val="002060"/>
                </a:solidFill>
                <a:latin typeface="Times New Roman" panose="02020603050405020304" pitchFamily="18" charset="0"/>
                <a:cs typeface="Times New Roman" panose="02020603050405020304" pitchFamily="18" charset="0"/>
              </a:rPr>
              <a:t>Agenda</a:t>
            </a:r>
          </a:p>
          <a:p>
            <a:pPr>
              <a:buFont typeface="Arial" panose="020B0604020202020204" pitchFamily="34" charset="0"/>
              <a:buChar char="•"/>
              <a:defRPr/>
            </a:pPr>
            <a:r>
              <a:rPr lang="en-US" sz="2200" dirty="0">
                <a:solidFill>
                  <a:srgbClr val="002060"/>
                </a:solidFill>
                <a:latin typeface="Times New Roman" panose="02020603050405020304" pitchFamily="18" charset="0"/>
                <a:cs typeface="Times New Roman" panose="02020603050405020304" pitchFamily="18" charset="0"/>
              </a:rPr>
              <a:t>Federalist 10 Defense</a:t>
            </a:r>
          </a:p>
          <a:p>
            <a:pPr>
              <a:buFont typeface="Arial" panose="020B0604020202020204" pitchFamily="34" charset="0"/>
              <a:buChar char="•"/>
              <a:defRPr/>
            </a:pPr>
            <a:r>
              <a:rPr lang="en-US" sz="2200" dirty="0" err="1">
                <a:solidFill>
                  <a:srgbClr val="002060"/>
                </a:solidFill>
                <a:latin typeface="Times New Roman" panose="02020603050405020304" pitchFamily="18" charset="0"/>
                <a:cs typeface="Times New Roman" panose="02020603050405020304" pitchFamily="18" charset="0"/>
              </a:rPr>
              <a:t>Etu</a:t>
            </a:r>
            <a:r>
              <a:rPr lang="en-US" sz="2200" dirty="0">
                <a:solidFill>
                  <a:srgbClr val="002060"/>
                </a:solidFill>
                <a:latin typeface="Times New Roman" panose="02020603050405020304" pitchFamily="18" charset="0"/>
                <a:cs typeface="Times New Roman" panose="02020603050405020304" pitchFamily="18" charset="0"/>
              </a:rPr>
              <a:t> Brute</a:t>
            </a:r>
          </a:p>
          <a:p>
            <a:pPr>
              <a:buFont typeface="Arial" panose="020B0604020202020204" pitchFamily="34" charset="0"/>
              <a:buChar char="•"/>
              <a:defRPr/>
            </a:pPr>
            <a:r>
              <a:rPr lang="en-US" sz="2200" dirty="0">
                <a:solidFill>
                  <a:srgbClr val="002060"/>
                </a:solidFill>
                <a:latin typeface="Times New Roman" panose="02020603050405020304" pitchFamily="18" charset="0"/>
                <a:cs typeface="Times New Roman" panose="02020603050405020304" pitchFamily="18" charset="0"/>
              </a:rPr>
              <a:t>Bullocks to Brutus</a:t>
            </a:r>
          </a:p>
          <a:p>
            <a:pPr marL="0" indent="0">
              <a:buFont typeface="Arial" panose="020B0604020202020204" pitchFamily="34" charset="0"/>
              <a:buNone/>
              <a:defRPr/>
            </a:pPr>
            <a:r>
              <a:rPr lang="en-US" sz="2200" b="1" dirty="0">
                <a:solidFill>
                  <a:srgbClr val="002060"/>
                </a:solidFill>
                <a:latin typeface="Times New Roman" panose="02020603050405020304" pitchFamily="18" charset="0"/>
                <a:cs typeface="Times New Roman" panose="02020603050405020304" pitchFamily="18" charset="0"/>
              </a:rPr>
              <a:t>Homework</a:t>
            </a:r>
          </a:p>
          <a:p>
            <a:pPr>
              <a:buFont typeface="Arial" panose="020B0604020202020204" pitchFamily="34" charset="0"/>
              <a:buChar char="•"/>
              <a:defRPr/>
            </a:pPr>
            <a:r>
              <a:rPr lang="en-US" sz="2000" b="1" dirty="0">
                <a:solidFill>
                  <a:srgbClr val="FF0000"/>
                </a:solidFill>
                <a:latin typeface="Times New Roman" panose="02020603050405020304" pitchFamily="18" charset="0"/>
                <a:cs typeface="Times New Roman" panose="02020603050405020304" pitchFamily="18" charset="0"/>
              </a:rPr>
              <a:t>Ratification FRQ</a:t>
            </a:r>
          </a:p>
          <a:p>
            <a:pPr>
              <a:buFont typeface="Arial" panose="020B0604020202020204" pitchFamily="34" charset="0"/>
              <a:buChar char="•"/>
              <a:defRPr/>
            </a:pPr>
            <a:r>
              <a:rPr lang="en-US" sz="2000" b="1" dirty="0">
                <a:solidFill>
                  <a:srgbClr val="FF0000"/>
                </a:solidFill>
                <a:latin typeface="Times New Roman" panose="02020603050405020304" pitchFamily="18" charset="0"/>
                <a:cs typeface="Times New Roman" panose="02020603050405020304" pitchFamily="18" charset="0"/>
              </a:rPr>
              <a:t>Ratification Rap – Due 9/15</a:t>
            </a:r>
          </a:p>
          <a:p>
            <a:pPr>
              <a:buFont typeface="Arial" panose="020B0604020202020204" pitchFamily="34" charset="0"/>
              <a:buChar char="•"/>
              <a:defRPr/>
            </a:pPr>
            <a:r>
              <a:rPr lang="en-US" sz="2000" b="1" dirty="0">
                <a:solidFill>
                  <a:srgbClr val="FF0000"/>
                </a:solidFill>
                <a:latin typeface="Times New Roman" panose="02020603050405020304" pitchFamily="18" charset="0"/>
                <a:cs typeface="Times New Roman" panose="02020603050405020304" pitchFamily="18" charset="0"/>
              </a:rPr>
              <a:t>Unit I part A Assessment – Thursday 9/17</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a:xfrm>
            <a:off x="457200" y="274638"/>
            <a:ext cx="8229600" cy="792162"/>
          </a:xfrm>
          <a:solidFill>
            <a:schemeClr val="accent2"/>
          </a:solidFill>
          <a:ln>
            <a:solidFill>
              <a:schemeClr val="bg2"/>
            </a:solidFill>
          </a:ln>
        </p:spPr>
        <p:txBody>
          <a:bodyPr/>
          <a:lstStyle/>
          <a:p>
            <a:r>
              <a:rPr lang="en-US" altLang="en-US" smtClean="0">
                <a:solidFill>
                  <a:schemeClr val="bg1"/>
                </a:solidFill>
                <a:latin typeface="Times" pitchFamily="18" charset="0"/>
                <a:cs typeface="Times" pitchFamily="18" charset="0"/>
              </a:rPr>
              <a:t>Ratification Round Table</a:t>
            </a:r>
          </a:p>
        </p:txBody>
      </p:sp>
      <p:sp>
        <p:nvSpPr>
          <p:cNvPr id="98306" name="Content Placeholder 2"/>
          <p:cNvSpPr>
            <a:spLocks noGrp="1"/>
          </p:cNvSpPr>
          <p:nvPr>
            <p:ph idx="1"/>
          </p:nvPr>
        </p:nvSpPr>
        <p:spPr>
          <a:solidFill>
            <a:schemeClr val="bg1"/>
          </a:solidFill>
        </p:spPr>
        <p:txBody>
          <a:bodyPr/>
          <a:lstStyle/>
          <a:p>
            <a:r>
              <a:rPr lang="en-US" altLang="en-US" sz="2400" smtClean="0">
                <a:latin typeface="Times" pitchFamily="18" charset="0"/>
                <a:cs typeface="Times" pitchFamily="18" charset="0"/>
              </a:rPr>
              <a:t>Sit with your group (Federalist or Anti-federalist paper)</a:t>
            </a:r>
          </a:p>
          <a:p>
            <a:r>
              <a:rPr lang="en-US" altLang="en-US" sz="2400" smtClean="0">
                <a:latin typeface="Times" pitchFamily="18" charset="0"/>
                <a:cs typeface="Times" pitchFamily="18" charset="0"/>
              </a:rPr>
              <a:t>Complete chart for your assigned federalist or anti-federalist paper</a:t>
            </a:r>
          </a:p>
          <a:p>
            <a:r>
              <a:rPr lang="en-US" altLang="en-US" sz="2400" smtClean="0">
                <a:latin typeface="Times" pitchFamily="18" charset="0"/>
                <a:cs typeface="Times" pitchFamily="18" charset="0"/>
              </a:rPr>
              <a:t>Share information in new groups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457200" y="274638"/>
            <a:ext cx="8229600" cy="792162"/>
          </a:xfrm>
          <a:solidFill>
            <a:schemeClr val="accent2"/>
          </a:solidFill>
          <a:ln>
            <a:solidFill>
              <a:schemeClr val="bg2"/>
            </a:solidFill>
          </a:ln>
        </p:spPr>
        <p:txBody>
          <a:bodyPr/>
          <a:lstStyle/>
          <a:p>
            <a:r>
              <a:rPr lang="en-US" altLang="en-US" smtClean="0">
                <a:solidFill>
                  <a:schemeClr val="bg1"/>
                </a:solidFill>
                <a:latin typeface="Baskerville Old Face" pitchFamily="18" charset="0"/>
              </a:rPr>
              <a:t>In The Words of the Founders</a:t>
            </a:r>
          </a:p>
        </p:txBody>
      </p:sp>
      <p:sp>
        <p:nvSpPr>
          <p:cNvPr id="3" name="Content Placeholder 2"/>
          <p:cNvSpPr>
            <a:spLocks noGrp="1"/>
          </p:cNvSpPr>
          <p:nvPr>
            <p:ph idx="1"/>
          </p:nvPr>
        </p:nvSpPr>
        <p:spPr/>
        <p:txBody>
          <a:bodyPr/>
          <a:lstStyle/>
          <a:p>
            <a:pPr>
              <a:buFont typeface="Arial" panose="020B0604020202020204" pitchFamily="34" charset="0"/>
              <a:buChar char="•"/>
              <a:defRPr/>
            </a:pPr>
            <a:endParaRPr lang="en-US" dirty="0"/>
          </a:p>
          <a:p>
            <a:pPr>
              <a:buFont typeface="Arial" panose="020B0604020202020204" pitchFamily="34" charset="0"/>
              <a:buChar char="•"/>
              <a:defRPr/>
            </a:pPr>
            <a:endParaRPr lang="en-US" dirty="0"/>
          </a:p>
          <a:p>
            <a:pPr>
              <a:buFont typeface="Arial" panose="020B0604020202020204" pitchFamily="34" charset="0"/>
              <a:buChar char="•"/>
              <a:defRPr/>
            </a:pPr>
            <a:endParaRPr lang="en-US" dirty="0"/>
          </a:p>
          <a:p>
            <a:pPr marL="457200" indent="-457200">
              <a:buFont typeface="Arial" panose="020B0604020202020204" pitchFamily="34" charset="0"/>
              <a:buAutoNum type="arabicPeriod"/>
              <a:defRPr/>
            </a:pPr>
            <a:r>
              <a:rPr lang="en-US" sz="2400" dirty="0">
                <a:latin typeface="Times" panose="02020603050405020304" pitchFamily="18" charset="0"/>
                <a:cs typeface="Times" panose="02020603050405020304" pitchFamily="18" charset="0"/>
              </a:rPr>
              <a:t>Compare the positions of the Federalists and Anti-federalists regarding the power of the national government.</a:t>
            </a:r>
          </a:p>
          <a:p>
            <a:pPr marL="457200" indent="-457200">
              <a:buFont typeface="Arial" panose="020B0604020202020204" pitchFamily="34" charset="0"/>
              <a:buAutoNum type="arabicPeriod"/>
              <a:defRPr/>
            </a:pPr>
            <a:r>
              <a:rPr lang="en-US" sz="2400" dirty="0">
                <a:latin typeface="Times" panose="02020603050405020304" pitchFamily="18" charset="0"/>
                <a:cs typeface="Times" panose="02020603050405020304" pitchFamily="18" charset="0"/>
              </a:rPr>
              <a:t>Describe two features of the original Constitution that supported Madison’s belief in Federalist 51.</a:t>
            </a:r>
          </a:p>
          <a:p>
            <a:pPr marL="457200" indent="-457200">
              <a:buFont typeface="Arial" panose="020B0604020202020204" pitchFamily="34" charset="0"/>
              <a:buAutoNum type="arabicPeriod"/>
              <a:defRPr/>
            </a:pPr>
            <a:r>
              <a:rPr lang="en-US" sz="2400" dirty="0">
                <a:latin typeface="Times" panose="02020603050405020304" pitchFamily="18" charset="0"/>
                <a:cs typeface="Times" panose="02020603050405020304" pitchFamily="18" charset="0"/>
              </a:rPr>
              <a:t>Explain how the addition of the Bill of Rights the Anti-federalists position.  </a:t>
            </a:r>
          </a:p>
        </p:txBody>
      </p:sp>
      <p:sp>
        <p:nvSpPr>
          <p:cNvPr id="4" name="Rectangle 3"/>
          <p:cNvSpPr/>
          <p:nvPr/>
        </p:nvSpPr>
        <p:spPr>
          <a:xfrm>
            <a:off x="304800" y="1295400"/>
            <a:ext cx="86106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latin typeface="Times" panose="02020603050405020304" pitchFamily="18" charset="0"/>
                <a:cs typeface="Times" panose="02020603050405020304" pitchFamily="18" charset="0"/>
              </a:rPr>
              <a:t>If men were angels, no government would be necessary. If angels were to govern men, neither external nor internal controls on government would be necessary. In framing a government which is to be administered by men over men, the great difficulty lies in this: you must first enable the government to control the governed; and in the next place oblige it to control itself.</a:t>
            </a:r>
          </a:p>
          <a:p>
            <a:pPr>
              <a:defRPr/>
            </a:pPr>
            <a:r>
              <a:rPr lang="en-US" sz="2000" dirty="0">
                <a:latin typeface="Times" panose="02020603050405020304" pitchFamily="18" charset="0"/>
                <a:cs typeface="Times" panose="02020603050405020304" pitchFamily="18" charset="0"/>
              </a:rPr>
              <a:t>	- James Madison, Federalist 51</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382000" cy="5821363"/>
          </a:xfrm>
        </p:spPr>
        <p:txBody>
          <a:bodyPr/>
          <a:lstStyle/>
          <a:p>
            <a:pPr>
              <a:buFont typeface="Arial" panose="020B0604020202020204" pitchFamily="34" charset="0"/>
              <a:buChar char="•"/>
              <a:defRPr/>
            </a:pPr>
            <a:r>
              <a:rPr lang="en-US" sz="1800" dirty="0">
                <a:solidFill>
                  <a:srgbClr val="FF0000"/>
                </a:solidFill>
                <a:latin typeface="Times New Roman" panose="02020603050405020304" pitchFamily="18" charset="0"/>
                <a:cs typeface="Times New Roman" panose="02020603050405020304" pitchFamily="18" charset="0"/>
              </a:rPr>
              <a:t>Essential Question: </a:t>
            </a:r>
            <a:r>
              <a:rPr lang="en-US" sz="1800" dirty="0">
                <a:latin typeface="Times New Roman" panose="02020603050405020304" pitchFamily="18" charset="0"/>
                <a:cs typeface="Times New Roman" panose="02020603050405020304" pitchFamily="18" charset="0"/>
              </a:rPr>
              <a:t>How does the ideas of Constitutional republicanism work within modern American society to establish a balance system between government power and individual liberties?</a:t>
            </a:r>
          </a:p>
          <a:p>
            <a:pPr>
              <a:buFont typeface="Arial" panose="020B0604020202020204" pitchFamily="34" charset="0"/>
              <a:buChar char="•"/>
              <a:defRPr/>
            </a:pPr>
            <a:r>
              <a:rPr lang="en-US" sz="1800" dirty="0">
                <a:solidFill>
                  <a:srgbClr val="002060"/>
                </a:solidFill>
                <a:latin typeface="Times New Roman" panose="02020603050405020304" pitchFamily="18" charset="0"/>
                <a:cs typeface="Times New Roman" panose="02020603050405020304" pitchFamily="18" charset="0"/>
              </a:rPr>
              <a:t>Students can:</a:t>
            </a:r>
          </a:p>
          <a:p>
            <a:pPr marL="692150">
              <a:buFont typeface="Wingdings" panose="05000000000000000000" pitchFamily="2" charset="2"/>
              <a:buChar char="v"/>
              <a:defRPr/>
            </a:pPr>
            <a:r>
              <a:rPr lang="en-US" sz="1800" dirty="0">
                <a:latin typeface="Times New Roman" panose="02020603050405020304" pitchFamily="18" charset="0"/>
                <a:cs typeface="Times New Roman" panose="02020603050405020304" pitchFamily="18" charset="0"/>
              </a:rPr>
              <a:t>Decipher how </a:t>
            </a:r>
            <a:r>
              <a:rPr lang="en-US" sz="1800" dirty="0" err="1">
                <a:latin typeface="Times New Roman" panose="02020603050405020304" pitchFamily="18" charset="0"/>
                <a:cs typeface="Times New Roman" panose="02020603050405020304" pitchFamily="18" charset="0"/>
              </a:rPr>
              <a:t>Madisonian</a:t>
            </a:r>
            <a:r>
              <a:rPr lang="en-US" sz="1800" dirty="0">
                <a:latin typeface="Times New Roman" panose="02020603050405020304" pitchFamily="18" charset="0"/>
                <a:cs typeface="Times New Roman" panose="02020603050405020304" pitchFamily="18" charset="0"/>
              </a:rPr>
              <a:t> Model developed from Enlightened philosopher, Revolutionary rebellion, and political compromise</a:t>
            </a:r>
          </a:p>
          <a:p>
            <a:pPr marL="692150">
              <a:buFont typeface="Wingdings" panose="05000000000000000000" pitchFamily="2" charset="2"/>
              <a:buChar char="v"/>
              <a:defRPr/>
            </a:pPr>
            <a:r>
              <a:rPr lang="en-US" sz="1800" dirty="0">
                <a:latin typeface="Times New Roman" panose="02020603050405020304" pitchFamily="18" charset="0"/>
                <a:cs typeface="Times New Roman" panose="02020603050405020304" pitchFamily="18" charset="0"/>
              </a:rPr>
              <a:t>Evaluate the effectiveness of the U.S. Constitution to maintain the proper balance between the authority to govern and protection of personal liberties</a:t>
            </a:r>
          </a:p>
          <a:p>
            <a:pPr marL="0" indent="0">
              <a:buFont typeface="Arial" panose="020B0604020202020204" pitchFamily="34" charset="0"/>
              <a:buNone/>
              <a:defRPr/>
            </a:pPr>
            <a:r>
              <a:rPr lang="en-US" sz="2200" dirty="0">
                <a:solidFill>
                  <a:srgbClr val="002060"/>
                </a:solidFill>
                <a:latin typeface="Times New Roman" panose="02020603050405020304" pitchFamily="18" charset="0"/>
                <a:cs typeface="Times New Roman" panose="02020603050405020304" pitchFamily="18" charset="0"/>
              </a:rPr>
              <a:t>Agenda</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Achieving the Madisonian Model</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In Defense of the Constitution</a:t>
            </a:r>
          </a:p>
          <a:p>
            <a:pPr>
              <a:buFont typeface="Arial" panose="020B0604020202020204" pitchFamily="34" charset="0"/>
              <a:buChar char="•"/>
              <a:defRPr/>
            </a:pPr>
            <a:r>
              <a:rPr lang="en-US" sz="2200" dirty="0">
                <a:latin typeface="Times New Roman" panose="02020603050405020304" pitchFamily="18" charset="0"/>
                <a:cs typeface="Times New Roman" panose="02020603050405020304" pitchFamily="18" charset="0"/>
              </a:rPr>
              <a:t>Factionalism within America</a:t>
            </a:r>
          </a:p>
          <a:p>
            <a:pPr marL="0" indent="0">
              <a:buFont typeface="Arial" panose="020B0604020202020204" pitchFamily="34" charset="0"/>
              <a:buNone/>
              <a:defRPr/>
            </a:pPr>
            <a:r>
              <a:rPr lang="en-US" sz="2200" b="1" dirty="0">
                <a:solidFill>
                  <a:srgbClr val="002060"/>
                </a:solidFill>
                <a:latin typeface="Times New Roman" panose="02020603050405020304" pitchFamily="18" charset="0"/>
                <a:cs typeface="Times New Roman" panose="02020603050405020304" pitchFamily="18" charset="0"/>
              </a:rPr>
              <a:t>Homework</a:t>
            </a:r>
          </a:p>
          <a:p>
            <a:pPr>
              <a:buFont typeface="Arial" panose="020B0604020202020204" pitchFamily="34" charset="0"/>
              <a:buChar char="•"/>
              <a:defRPr/>
            </a:pPr>
            <a:r>
              <a:rPr lang="en-US" sz="2000" b="1" dirty="0">
                <a:solidFill>
                  <a:srgbClr val="FF0000"/>
                </a:solidFill>
                <a:latin typeface="Times New Roman" panose="02020603050405020304" pitchFamily="18" charset="0"/>
                <a:cs typeface="Times New Roman" panose="02020603050405020304" pitchFamily="18" charset="0"/>
              </a:rPr>
              <a:t>Read pages 68-81: understanding federalism</a:t>
            </a:r>
          </a:p>
          <a:p>
            <a:pPr>
              <a:buFont typeface="Arial" panose="020B0604020202020204" pitchFamily="34" charset="0"/>
              <a:buChar char="•"/>
              <a:defRPr/>
            </a:pPr>
            <a:r>
              <a:rPr lang="en-US" sz="2000" b="1" dirty="0">
                <a:solidFill>
                  <a:srgbClr val="FF0000"/>
                </a:solidFill>
                <a:latin typeface="Times New Roman" panose="02020603050405020304" pitchFamily="18" charset="0"/>
                <a:cs typeface="Times New Roman" panose="02020603050405020304" pitchFamily="18" charset="0"/>
              </a:rPr>
              <a:t>Federalism, the Undiscovered Country due Thursday, 9/19 </a:t>
            </a:r>
          </a:p>
          <a:p>
            <a:pPr>
              <a:buFont typeface="Arial" panose="020B0604020202020204" pitchFamily="34" charset="0"/>
              <a:buChar char="•"/>
              <a:defRPr/>
            </a:pPr>
            <a:r>
              <a:rPr lang="en-US" sz="2000" b="1" dirty="0">
                <a:solidFill>
                  <a:srgbClr val="FF0000"/>
                </a:solidFill>
                <a:latin typeface="Times New Roman" panose="02020603050405020304" pitchFamily="18" charset="0"/>
                <a:cs typeface="Times New Roman" panose="02020603050405020304" pitchFamily="18" charset="0"/>
              </a:rPr>
              <a:t>Unit IA assessment – Wed. 9/18</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a:xfrm>
            <a:off x="457200" y="274638"/>
            <a:ext cx="8229600" cy="639762"/>
          </a:xfrm>
          <a:solidFill>
            <a:schemeClr val="accent2"/>
          </a:solidFill>
          <a:ln>
            <a:solidFill>
              <a:schemeClr val="bg2"/>
            </a:solidFill>
          </a:ln>
        </p:spPr>
        <p:txBody>
          <a:bodyPr/>
          <a:lstStyle/>
          <a:p>
            <a:r>
              <a:rPr lang="en-US" altLang="en-US" smtClean="0">
                <a:solidFill>
                  <a:schemeClr val="bg2"/>
                </a:solidFill>
                <a:latin typeface="Baskerville Old Face" pitchFamily="18" charset="0"/>
              </a:rPr>
              <a:t>Achieving the Madisonian Model</a:t>
            </a:r>
          </a:p>
        </p:txBody>
      </p:sp>
      <p:sp>
        <p:nvSpPr>
          <p:cNvPr id="101378" name="Content Placeholder 2"/>
          <p:cNvSpPr>
            <a:spLocks noGrp="1"/>
          </p:cNvSpPr>
          <p:nvPr>
            <p:ph idx="1"/>
          </p:nvPr>
        </p:nvSpPr>
        <p:spPr>
          <a:xfrm>
            <a:off x="457200" y="1219200"/>
            <a:ext cx="8229600" cy="4906963"/>
          </a:xfrm>
        </p:spPr>
        <p:txBody>
          <a:bodyPr/>
          <a:lstStyle/>
          <a:p>
            <a:r>
              <a:rPr lang="en-US" altLang="en-US" sz="2400" smtClean="0">
                <a:latin typeface="Times" pitchFamily="18" charset="0"/>
                <a:cs typeface="Times" pitchFamily="18" charset="0"/>
              </a:rPr>
              <a:t>Achieving the goals</a:t>
            </a:r>
          </a:p>
          <a:p>
            <a:r>
              <a:rPr lang="en-US" altLang="en-US" sz="2400" smtClean="0">
                <a:latin typeface="Times" pitchFamily="18" charset="0"/>
                <a:cs typeface="Times" pitchFamily="18" charset="0"/>
              </a:rPr>
              <a:t>Identify and explain two ways the Constitution incorporated the ideas of the Madisonian Model </a:t>
            </a:r>
          </a:p>
        </p:txBody>
      </p:sp>
      <p:pic>
        <p:nvPicPr>
          <p:cNvPr id="101379" name="Picture 4"/>
          <p:cNvPicPr>
            <a:picLocks noChangeAspect="1" noChangeArrowheads="1"/>
          </p:cNvPicPr>
          <p:nvPr/>
        </p:nvPicPr>
        <p:blipFill>
          <a:blip r:embed="rId2" cstate="print"/>
          <a:srcRect/>
          <a:stretch>
            <a:fillRect/>
          </a:stretch>
        </p:blipFill>
        <p:spPr bwMode="auto">
          <a:xfrm>
            <a:off x="5027613" y="2514600"/>
            <a:ext cx="3624262" cy="4068763"/>
          </a:xfrm>
          <a:prstGeom prst="rect">
            <a:avLst/>
          </a:prstGeom>
          <a:noFill/>
          <a:ln w="9525">
            <a:noFill/>
            <a:miter lim="800000"/>
            <a:headEnd/>
            <a:tailEnd/>
          </a:ln>
        </p:spPr>
      </p:pic>
      <p:pic>
        <p:nvPicPr>
          <p:cNvPr id="101380" name="Picture 6" descr="A person wearing a suit and tie&#10;&#10;Description automatically generated"/>
          <p:cNvPicPr>
            <a:picLocks noChangeAspect="1" noChangeArrowheads="1"/>
          </p:cNvPicPr>
          <p:nvPr/>
        </p:nvPicPr>
        <p:blipFill>
          <a:blip r:embed="rId3" cstate="print"/>
          <a:srcRect/>
          <a:stretch>
            <a:fillRect/>
          </a:stretch>
        </p:blipFill>
        <p:spPr bwMode="auto">
          <a:xfrm>
            <a:off x="5562600" y="4495800"/>
            <a:ext cx="2790825" cy="2286000"/>
          </a:xfrm>
          <a:prstGeom prst="rect">
            <a:avLst/>
          </a:prstGeom>
          <a:noFill/>
          <a:ln w="9525">
            <a:noFill/>
            <a:miter lim="800000"/>
            <a:headEnd/>
            <a:tailEnd/>
          </a:ln>
        </p:spPr>
      </p:pic>
      <p:sp>
        <p:nvSpPr>
          <p:cNvPr id="8" name="Callout: Right Arrow 7"/>
          <p:cNvSpPr/>
          <p:nvPr/>
        </p:nvSpPr>
        <p:spPr>
          <a:xfrm>
            <a:off x="574675" y="2743200"/>
            <a:ext cx="4648200" cy="1066800"/>
          </a:xfrm>
          <a:prstGeom prst="rightArrowCallou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panose="02020603050405020304" pitchFamily="18" charset="0"/>
                <a:cs typeface="Times" panose="02020603050405020304" pitchFamily="18" charset="0"/>
              </a:rPr>
              <a:t>Checks &amp; Balances</a:t>
            </a:r>
          </a:p>
        </p:txBody>
      </p:sp>
      <p:sp>
        <p:nvSpPr>
          <p:cNvPr id="9" name="Callout: Right Arrow 8"/>
          <p:cNvSpPr/>
          <p:nvPr/>
        </p:nvSpPr>
        <p:spPr>
          <a:xfrm>
            <a:off x="546100" y="3962400"/>
            <a:ext cx="4648200" cy="1066800"/>
          </a:xfrm>
          <a:prstGeom prst="rightArrowCallou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panose="02020603050405020304" pitchFamily="18" charset="0"/>
                <a:cs typeface="Times" panose="02020603050405020304" pitchFamily="18" charset="0"/>
              </a:rPr>
              <a:t>Separation of Powers</a:t>
            </a:r>
          </a:p>
        </p:txBody>
      </p:sp>
      <p:sp>
        <p:nvSpPr>
          <p:cNvPr id="10" name="Callout: Right Arrow 9"/>
          <p:cNvSpPr/>
          <p:nvPr/>
        </p:nvSpPr>
        <p:spPr>
          <a:xfrm>
            <a:off x="546100" y="5208588"/>
            <a:ext cx="4648200" cy="1066800"/>
          </a:xfrm>
          <a:prstGeom prst="rightArrowCallou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atin typeface="Times" panose="02020603050405020304" pitchFamily="18" charset="0"/>
                <a:cs typeface="Times" panose="02020603050405020304" pitchFamily="18" charset="0"/>
              </a:rPr>
              <a:t>Preventing the Tyranny of the MOB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Content Placeholder 2"/>
          <p:cNvSpPr>
            <a:spLocks noGrp="1"/>
          </p:cNvSpPr>
          <p:nvPr>
            <p:ph idx="1"/>
          </p:nvPr>
        </p:nvSpPr>
        <p:spPr>
          <a:xfrm>
            <a:off x="228600" y="1371600"/>
            <a:ext cx="8458200" cy="5211763"/>
          </a:xfrm>
          <a:solidFill>
            <a:schemeClr val="bg1"/>
          </a:solidFill>
          <a:ln>
            <a:solidFill>
              <a:srgbClr val="002060"/>
            </a:solidFill>
          </a:ln>
        </p:spPr>
        <p:txBody>
          <a:bodyPr/>
          <a:lstStyle/>
          <a:p>
            <a:pPr marL="0" lvl="1" indent="0">
              <a:buFont typeface="Arial" charset="0"/>
              <a:buNone/>
            </a:pPr>
            <a:r>
              <a:rPr lang="en-US" altLang="en-US" sz="2400" smtClean="0">
                <a:latin typeface="Times" pitchFamily="18" charset="0"/>
                <a:cs typeface="Times" pitchFamily="18" charset="0"/>
              </a:rPr>
              <a:t>Prompt: One of the major goals of the Madisonian Model was control the tyranny of the mob.  The founders feared that without auxiliary precautions the factions could deny the liberties of those of the minority.  Evaluate the effectiveness of the U.S. Constitution to achieve the goal of the madisonian model of blocking the tyranny of the mob.  </a:t>
            </a:r>
          </a:p>
          <a:p>
            <a:pPr marL="0" lvl="1" indent="0">
              <a:buFont typeface="Arial" charset="0"/>
              <a:buNone/>
            </a:pPr>
            <a:r>
              <a:rPr lang="en-US" altLang="en-US" sz="2400" smtClean="0">
                <a:latin typeface="Times" pitchFamily="18" charset="0"/>
                <a:cs typeface="Times" pitchFamily="18" charset="0"/>
              </a:rPr>
              <a:t>In your answer use at least one of the following documents</a:t>
            </a:r>
          </a:p>
          <a:p>
            <a:pPr marL="569913" lvl="2"/>
            <a:r>
              <a:rPr lang="en-US" altLang="en-US" smtClean="0">
                <a:latin typeface="Times" pitchFamily="18" charset="0"/>
                <a:cs typeface="Times" pitchFamily="18" charset="0"/>
              </a:rPr>
              <a:t>Federalist 10</a:t>
            </a:r>
          </a:p>
          <a:p>
            <a:pPr marL="569913" lvl="2"/>
            <a:r>
              <a:rPr lang="en-US" altLang="en-US" smtClean="0">
                <a:latin typeface="Times" pitchFamily="18" charset="0"/>
                <a:cs typeface="Times" pitchFamily="18" charset="0"/>
              </a:rPr>
              <a:t>Federalist 51</a:t>
            </a:r>
          </a:p>
          <a:p>
            <a:pPr marL="569913" lvl="2"/>
            <a:r>
              <a:rPr lang="en-US" altLang="en-US" smtClean="0">
                <a:latin typeface="Times" pitchFamily="18" charset="0"/>
                <a:cs typeface="Times" pitchFamily="18" charset="0"/>
              </a:rPr>
              <a:t>Brutus 1</a:t>
            </a:r>
          </a:p>
          <a:p>
            <a:pPr marL="569913" lvl="2"/>
            <a:r>
              <a:rPr lang="en-US" altLang="en-US" smtClean="0">
                <a:latin typeface="Times" pitchFamily="18" charset="0"/>
                <a:cs typeface="Times" pitchFamily="18" charset="0"/>
              </a:rPr>
              <a:t>Charles Beard’s “Economic Interpretation of the U.S. Constitution”</a:t>
            </a:r>
          </a:p>
          <a:p>
            <a:endParaRPr lang="en-US" altLang="en-US" smtClean="0">
              <a:latin typeface="Times" pitchFamily="18" charset="0"/>
              <a:cs typeface="Times" pitchFamily="18" charset="0"/>
            </a:endParaRPr>
          </a:p>
        </p:txBody>
      </p:sp>
      <p:sp>
        <p:nvSpPr>
          <p:cNvPr id="102402" name="Title 1"/>
          <p:cNvSpPr>
            <a:spLocks noGrp="1"/>
          </p:cNvSpPr>
          <p:nvPr>
            <p:ph type="title"/>
          </p:nvPr>
        </p:nvSpPr>
        <p:spPr>
          <a:xfrm>
            <a:off x="457200" y="274638"/>
            <a:ext cx="8229600" cy="792162"/>
          </a:xfrm>
          <a:solidFill>
            <a:schemeClr val="accent2"/>
          </a:solidFill>
          <a:ln>
            <a:solidFill>
              <a:schemeClr val="bg2"/>
            </a:solidFill>
          </a:ln>
        </p:spPr>
        <p:txBody>
          <a:bodyPr/>
          <a:lstStyle/>
          <a:p>
            <a:r>
              <a:rPr lang="en-US" altLang="en-US" smtClean="0">
                <a:solidFill>
                  <a:schemeClr val="bg2"/>
                </a:solidFill>
                <a:latin typeface="Baskerville Old Face" pitchFamily="18" charset="0"/>
              </a:rPr>
              <a:t>Factionalism </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458200" cy="5516563"/>
          </a:xfrm>
          <a:solidFill>
            <a:schemeClr val="bg1"/>
          </a:solidFill>
          <a:ln>
            <a:solidFill>
              <a:srgbClr val="002060"/>
            </a:solidFill>
          </a:ln>
        </p:spPr>
        <p:txBody>
          <a:bodyPr/>
          <a:lstStyle/>
          <a:p>
            <a:pPr marL="0" indent="0">
              <a:buFont typeface="Arial" panose="020B0604020202020204" pitchFamily="34" charset="0"/>
              <a:buNone/>
              <a:defRPr/>
            </a:pPr>
            <a:r>
              <a:rPr lang="en-US" sz="2400" b="1" dirty="0">
                <a:latin typeface="Times" panose="02020603050405020304" pitchFamily="18" charset="0"/>
                <a:cs typeface="Times" panose="02020603050405020304" pitchFamily="18" charset="0"/>
              </a:rPr>
              <a:t>In your essay, you must: </a:t>
            </a:r>
          </a:p>
          <a:p>
            <a:pPr>
              <a:buFont typeface="Arial" panose="020B0604020202020204" pitchFamily="34" charset="0"/>
              <a:buChar char="•"/>
              <a:defRPr/>
            </a:pPr>
            <a:r>
              <a:rPr lang="en-US" sz="2400" b="1" dirty="0">
                <a:solidFill>
                  <a:srgbClr val="002060"/>
                </a:solidFill>
                <a:latin typeface="Times" panose="02020603050405020304" pitchFamily="18" charset="0"/>
                <a:cs typeface="Times" panose="02020603050405020304" pitchFamily="18" charset="0"/>
              </a:rPr>
              <a:t>Articulate a defensible claim or thesis that responds to the prompt and establishes a line of reasoning</a:t>
            </a:r>
            <a:r>
              <a:rPr lang="en-US" sz="2400" dirty="0">
                <a:latin typeface="Times" panose="02020603050405020304" pitchFamily="18" charset="0"/>
                <a:cs typeface="Times" panose="02020603050405020304" pitchFamily="18" charset="0"/>
              </a:rPr>
              <a:t>. </a:t>
            </a:r>
          </a:p>
          <a:p>
            <a:pPr>
              <a:buFont typeface="Arial" panose="020B0604020202020204" pitchFamily="34" charset="0"/>
              <a:buChar char="•"/>
              <a:defRPr/>
            </a:pPr>
            <a:r>
              <a:rPr lang="en-US" sz="2400" dirty="0">
                <a:latin typeface="Times" panose="02020603050405020304" pitchFamily="18" charset="0"/>
                <a:cs typeface="Times" panose="02020603050405020304" pitchFamily="18" charset="0"/>
              </a:rPr>
              <a:t>Support your claim or thesis with at least </a:t>
            </a:r>
            <a:r>
              <a:rPr lang="en-US" sz="2400" b="1" dirty="0">
                <a:solidFill>
                  <a:srgbClr val="002060"/>
                </a:solidFill>
                <a:latin typeface="Times" panose="02020603050405020304" pitchFamily="18" charset="0"/>
                <a:cs typeface="Times" panose="02020603050405020304" pitchFamily="18" charset="0"/>
              </a:rPr>
              <a:t>TWO pieces of accurate and relevant evidence. </a:t>
            </a:r>
          </a:p>
          <a:p>
            <a:pPr lvl="1">
              <a:buFont typeface="Arial" panose="020B0604020202020204" pitchFamily="34" charset="0"/>
              <a:buChar char="–"/>
              <a:defRPr/>
            </a:pPr>
            <a:r>
              <a:rPr lang="en-US" sz="2400" b="1" dirty="0">
                <a:solidFill>
                  <a:srgbClr val="002060"/>
                </a:solidFill>
                <a:latin typeface="Times" panose="02020603050405020304" pitchFamily="18" charset="0"/>
                <a:cs typeface="Times" panose="02020603050405020304" pitchFamily="18" charset="0"/>
              </a:rPr>
              <a:t>One piece of evidence must come from one of the foundational documents listed above. </a:t>
            </a:r>
          </a:p>
          <a:p>
            <a:pPr lvl="1">
              <a:buFont typeface="Arial" panose="020B0604020202020204" pitchFamily="34" charset="0"/>
              <a:buChar char="–"/>
              <a:defRPr/>
            </a:pPr>
            <a:r>
              <a:rPr lang="en-US" sz="2400" b="1" dirty="0">
                <a:solidFill>
                  <a:srgbClr val="002060"/>
                </a:solidFill>
                <a:latin typeface="Times" panose="02020603050405020304" pitchFamily="18" charset="0"/>
                <a:cs typeface="Times" panose="02020603050405020304" pitchFamily="18" charset="0"/>
              </a:rPr>
              <a:t>A second piece of evidence can come from any other foundational document not used as your first piece of evidence, or it may be from your knowledge of course concepts. </a:t>
            </a:r>
          </a:p>
          <a:p>
            <a:pPr>
              <a:buFont typeface="Arial" panose="020B0604020202020204" pitchFamily="34" charset="0"/>
              <a:buChar char="•"/>
              <a:defRPr/>
            </a:pPr>
            <a:r>
              <a:rPr lang="en-US" sz="2400" dirty="0">
                <a:latin typeface="Times" panose="02020603050405020304" pitchFamily="18" charset="0"/>
                <a:cs typeface="Times" panose="02020603050405020304" pitchFamily="18" charset="0"/>
              </a:rPr>
              <a:t>Use reasoning to explain why your evidence supports your claim or thesis. </a:t>
            </a:r>
            <a:r>
              <a:rPr lang="en-US" sz="2400" b="1" dirty="0">
                <a:solidFill>
                  <a:srgbClr val="002060"/>
                </a:solidFill>
                <a:latin typeface="Times" panose="02020603050405020304" pitchFamily="18" charset="0"/>
                <a:cs typeface="Times" panose="02020603050405020304" pitchFamily="18" charset="0"/>
              </a:rPr>
              <a:t>Respond to an opposing or alternative perspective using refutation, concession, or rebuttal. </a:t>
            </a:r>
          </a:p>
        </p:txBody>
      </p:sp>
      <p:sp>
        <p:nvSpPr>
          <p:cNvPr id="103426" name="Title 1"/>
          <p:cNvSpPr>
            <a:spLocks noGrp="1"/>
          </p:cNvSpPr>
          <p:nvPr>
            <p:ph type="title"/>
          </p:nvPr>
        </p:nvSpPr>
        <p:spPr>
          <a:xfrm>
            <a:off x="457200" y="76200"/>
            <a:ext cx="8229600" cy="762000"/>
          </a:xfrm>
          <a:solidFill>
            <a:schemeClr val="accent2"/>
          </a:solidFill>
          <a:ln>
            <a:solidFill>
              <a:schemeClr val="bg2"/>
            </a:solidFill>
          </a:ln>
        </p:spPr>
        <p:txBody>
          <a:bodyPr/>
          <a:lstStyle/>
          <a:p>
            <a:r>
              <a:rPr lang="en-US" altLang="en-US" smtClean="0">
                <a:solidFill>
                  <a:schemeClr val="bg2"/>
                </a:solidFill>
                <a:latin typeface="Baskerville Old Face" pitchFamily="18" charset="0"/>
              </a:rPr>
              <a:t>Factionalism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5211763"/>
          </a:xfrm>
          <a:solidFill>
            <a:schemeClr val="bg1"/>
          </a:solidFill>
          <a:ln>
            <a:solidFill>
              <a:srgbClr val="002060"/>
            </a:solidFill>
          </a:ln>
        </p:spPr>
        <p:txBody>
          <a:bodyPr/>
          <a:lstStyle/>
          <a:p>
            <a:pPr marL="0" indent="0">
              <a:buFont typeface="Arial" panose="020B0604020202020204" pitchFamily="34" charset="0"/>
              <a:buNone/>
              <a:defRPr/>
            </a:pPr>
            <a:r>
              <a:rPr lang="en-US" sz="2400" b="1" dirty="0">
                <a:latin typeface="Times" panose="02020603050405020304" pitchFamily="18" charset="0"/>
                <a:cs typeface="Times" panose="02020603050405020304" pitchFamily="18" charset="0"/>
              </a:rPr>
              <a:t>Ex. prompt: </a:t>
            </a:r>
            <a:r>
              <a:rPr lang="en-US" sz="2400" dirty="0">
                <a:latin typeface="Times" panose="02020603050405020304" pitchFamily="18" charset="0"/>
                <a:cs typeface="Times" panose="02020603050405020304" pitchFamily="18" charset="0"/>
              </a:rPr>
              <a:t>Develop an argument about whether the expanded powers of the national government benefits or hinders policy making.</a:t>
            </a:r>
          </a:p>
          <a:p>
            <a:pPr marL="0" indent="0">
              <a:buFont typeface="Arial" panose="020B0604020202020204" pitchFamily="34" charset="0"/>
              <a:buNone/>
              <a:defRPr/>
            </a:pPr>
            <a:r>
              <a:rPr lang="en-US" sz="2400" b="1" dirty="0">
                <a:solidFill>
                  <a:srgbClr val="002060"/>
                </a:solidFill>
                <a:latin typeface="Times" panose="02020603050405020304" pitchFamily="18" charset="0"/>
                <a:cs typeface="Times" panose="02020603050405020304" pitchFamily="18" charset="0"/>
              </a:rPr>
              <a:t>Thesis formula: A claim that responds to the prompt + a line of reasoning to support claim</a:t>
            </a:r>
          </a:p>
          <a:p>
            <a:pPr marL="0" indent="0">
              <a:buFont typeface="Arial" panose="020B0604020202020204" pitchFamily="34" charset="0"/>
              <a:buNone/>
              <a:defRPr/>
            </a:pPr>
            <a:r>
              <a:rPr lang="en-US" sz="2400" dirty="0">
                <a:latin typeface="Times" panose="02020603050405020304" pitchFamily="18" charset="0"/>
                <a:cs typeface="Times" panose="02020603050405020304" pitchFamily="18" charset="0"/>
              </a:rPr>
              <a:t>Example thesis: </a:t>
            </a:r>
          </a:p>
          <a:p>
            <a:pPr>
              <a:buFont typeface="Arial" panose="020B0604020202020204" pitchFamily="34" charset="0"/>
              <a:buChar char="•"/>
              <a:defRPr/>
            </a:pPr>
            <a:r>
              <a:rPr lang="en-US" sz="2400" b="1" dirty="0">
                <a:latin typeface="Times" panose="02020603050405020304" pitchFamily="18" charset="0"/>
                <a:cs typeface="Times" panose="02020603050405020304" pitchFamily="18" charset="0"/>
              </a:rPr>
              <a:t>Example 1 </a:t>
            </a:r>
            <a:r>
              <a:rPr lang="en-US" sz="2400" dirty="0">
                <a:latin typeface="Times" panose="02020603050405020304" pitchFamily="18" charset="0"/>
                <a:cs typeface="Times" panose="02020603050405020304" pitchFamily="18" charset="0"/>
              </a:rPr>
              <a:t>“Because of my knowledge of the United States Government, I believe the expanded powers of the national government benefit policy making.” </a:t>
            </a:r>
          </a:p>
          <a:p>
            <a:pPr>
              <a:buFont typeface="Arial" panose="020B0604020202020204" pitchFamily="34" charset="0"/>
              <a:buChar char="•"/>
              <a:defRPr/>
            </a:pPr>
            <a:r>
              <a:rPr lang="en-US" sz="2400" b="1" dirty="0">
                <a:latin typeface="Times" panose="02020603050405020304" pitchFamily="18" charset="0"/>
                <a:cs typeface="Times" panose="02020603050405020304" pitchFamily="18" charset="0"/>
              </a:rPr>
              <a:t>Example 2 </a:t>
            </a:r>
            <a:r>
              <a:rPr lang="en-US" sz="2400" dirty="0">
                <a:latin typeface="Times" panose="02020603050405020304" pitchFamily="18" charset="0"/>
                <a:cs typeface="Times" panose="02020603050405020304" pitchFamily="18" charset="0"/>
              </a:rPr>
              <a:t>“The expanded powers of the national government have made it more efficient, and if states had more power it would be dangerous.” </a:t>
            </a:r>
          </a:p>
        </p:txBody>
      </p:sp>
      <p:sp>
        <p:nvSpPr>
          <p:cNvPr id="104450" name="Title 1"/>
          <p:cNvSpPr>
            <a:spLocks noGrp="1"/>
          </p:cNvSpPr>
          <p:nvPr>
            <p:ph type="title"/>
          </p:nvPr>
        </p:nvSpPr>
        <p:spPr>
          <a:xfrm>
            <a:off x="457200" y="274638"/>
            <a:ext cx="8229600" cy="792162"/>
          </a:xfrm>
          <a:solidFill>
            <a:schemeClr val="accent2"/>
          </a:solidFill>
          <a:ln>
            <a:solidFill>
              <a:schemeClr val="bg2"/>
            </a:solidFill>
          </a:ln>
        </p:spPr>
        <p:txBody>
          <a:bodyPr/>
          <a:lstStyle/>
          <a:p>
            <a:r>
              <a:rPr lang="en-US" altLang="en-US" smtClean="0">
                <a:solidFill>
                  <a:schemeClr val="bg2"/>
                </a:solidFill>
                <a:latin typeface="Baskerville Old Face" pitchFamily="18" charset="0"/>
              </a:rPr>
              <a:t>Thesis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457200" y="274638"/>
            <a:ext cx="8229600" cy="639762"/>
          </a:xfrm>
          <a:solidFill>
            <a:schemeClr val="accent2"/>
          </a:solidFill>
          <a:ln>
            <a:solidFill>
              <a:schemeClr val="bg2"/>
            </a:solidFill>
          </a:ln>
        </p:spPr>
        <p:txBody>
          <a:bodyPr/>
          <a:lstStyle/>
          <a:p>
            <a:r>
              <a:rPr lang="en-US" altLang="en-US" smtClean="0">
                <a:solidFill>
                  <a:schemeClr val="bg2"/>
                </a:solidFill>
                <a:latin typeface="Baskerville Old Face" pitchFamily="18" charset="0"/>
              </a:rPr>
              <a:t>Building a Claim</a:t>
            </a:r>
          </a:p>
        </p:txBody>
      </p:sp>
      <p:sp>
        <p:nvSpPr>
          <p:cNvPr id="105474" name="Content Placeholder 2"/>
          <p:cNvSpPr>
            <a:spLocks noGrp="1"/>
          </p:cNvSpPr>
          <p:nvPr>
            <p:ph idx="1"/>
          </p:nvPr>
        </p:nvSpPr>
        <p:spPr>
          <a:xfrm>
            <a:off x="457200" y="1219200"/>
            <a:ext cx="8229600" cy="4906963"/>
          </a:xfrm>
        </p:spPr>
        <p:txBody>
          <a:bodyPr/>
          <a:lstStyle/>
          <a:p>
            <a:r>
              <a:rPr lang="en-US" altLang="en-US" sz="2400" smtClean="0">
                <a:latin typeface="Times" pitchFamily="18" charset="0"/>
                <a:cs typeface="Times" pitchFamily="18" charset="0"/>
              </a:rPr>
              <a:t>Steps in developing a thesis</a:t>
            </a:r>
          </a:p>
        </p:txBody>
      </p:sp>
      <p:sp>
        <p:nvSpPr>
          <p:cNvPr id="4" name="Rectangle 3"/>
          <p:cNvSpPr/>
          <p:nvPr/>
        </p:nvSpPr>
        <p:spPr>
          <a:xfrm>
            <a:off x="762000" y="1752600"/>
            <a:ext cx="8229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chemeClr val="bg1"/>
                </a:solidFill>
                <a:latin typeface="Times" panose="02020603050405020304" pitchFamily="18" charset="0"/>
                <a:cs typeface="Times" panose="02020603050405020304" pitchFamily="18" charset="0"/>
              </a:rPr>
              <a:t>Identify evidence provided in the document </a:t>
            </a:r>
          </a:p>
        </p:txBody>
      </p:sp>
      <p:sp>
        <p:nvSpPr>
          <p:cNvPr id="11" name="Rectangle 10"/>
          <p:cNvSpPr/>
          <p:nvPr/>
        </p:nvSpPr>
        <p:spPr>
          <a:xfrm>
            <a:off x="795338" y="2660650"/>
            <a:ext cx="8229600" cy="1682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chemeClr val="bg1"/>
                </a:solidFill>
                <a:latin typeface="Times" panose="02020603050405020304" pitchFamily="18" charset="0"/>
                <a:cs typeface="Times" panose="02020603050405020304" pitchFamily="18" charset="0"/>
              </a:rPr>
              <a:t>Formulate a T-chart to organize and contrast claims by documents</a:t>
            </a:r>
          </a:p>
          <a:p>
            <a:pPr marL="342900" indent="-342900">
              <a:buFont typeface="Arial" panose="020B0604020202020204" pitchFamily="34" charset="0"/>
              <a:buChar char="•"/>
              <a:defRPr/>
            </a:pPr>
            <a:r>
              <a:rPr lang="en-US" sz="2400" dirty="0">
                <a:solidFill>
                  <a:schemeClr val="bg1"/>
                </a:solidFill>
                <a:latin typeface="Times" panose="02020603050405020304" pitchFamily="18" charset="0"/>
                <a:cs typeface="Times" panose="02020603050405020304" pitchFamily="18" charset="0"/>
              </a:rPr>
              <a:t>Main arguments</a:t>
            </a:r>
          </a:p>
          <a:p>
            <a:pPr marL="342900" indent="-342900">
              <a:buFont typeface="Arial" panose="020B0604020202020204" pitchFamily="34" charset="0"/>
              <a:buChar char="•"/>
              <a:defRPr/>
            </a:pPr>
            <a:r>
              <a:rPr lang="en-US" sz="2400" dirty="0">
                <a:solidFill>
                  <a:schemeClr val="bg1"/>
                </a:solidFill>
                <a:latin typeface="Times" panose="02020603050405020304" pitchFamily="18" charset="0"/>
                <a:cs typeface="Times" panose="02020603050405020304" pitchFamily="18" charset="0"/>
              </a:rPr>
              <a:t>Content knowledge that support each viewpoint </a:t>
            </a:r>
          </a:p>
          <a:p>
            <a:pPr>
              <a:defRPr/>
            </a:pPr>
            <a:endParaRPr lang="en-US" sz="2400" dirty="0">
              <a:solidFill>
                <a:schemeClr val="bg1"/>
              </a:solidFill>
              <a:latin typeface="Times" panose="02020603050405020304" pitchFamily="18" charset="0"/>
              <a:cs typeface="Times" panose="02020603050405020304" pitchFamily="18" charset="0"/>
            </a:endParaRPr>
          </a:p>
        </p:txBody>
      </p:sp>
      <p:sp>
        <p:nvSpPr>
          <p:cNvPr id="12" name="Rectangle 11"/>
          <p:cNvSpPr/>
          <p:nvPr/>
        </p:nvSpPr>
        <p:spPr>
          <a:xfrm>
            <a:off x="795338" y="4489450"/>
            <a:ext cx="8229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chemeClr val="bg1"/>
                </a:solidFill>
                <a:latin typeface="Times" panose="02020603050405020304" pitchFamily="18" charset="0"/>
                <a:cs typeface="Times" panose="02020603050405020304" pitchFamily="18" charset="0"/>
              </a:rPr>
              <a:t>Develop thesis: claim and 2 defensible reasons</a:t>
            </a:r>
          </a:p>
        </p:txBody>
      </p:sp>
      <p:sp>
        <p:nvSpPr>
          <p:cNvPr id="13" name="Rectangle 12"/>
          <p:cNvSpPr/>
          <p:nvPr/>
        </p:nvSpPr>
        <p:spPr>
          <a:xfrm>
            <a:off x="795338" y="5364163"/>
            <a:ext cx="8229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chemeClr val="bg1"/>
                </a:solidFill>
                <a:latin typeface="Times" panose="02020603050405020304" pitchFamily="18" charset="0"/>
                <a:cs typeface="Times" panose="02020603050405020304" pitchFamily="18" charset="0"/>
              </a:rPr>
              <a:t>Refute – counter argument that challenges your claim (how do you respond)</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a:solidFill>
            <a:schemeClr val="accent2"/>
          </a:solidFill>
          <a:ln>
            <a:solidFill>
              <a:schemeClr val="bg1">
                <a:lumMod val="65000"/>
              </a:schemeClr>
            </a:solidFill>
          </a:ln>
        </p:spPr>
        <p:txBody>
          <a:bodyPr/>
          <a:lstStyle/>
          <a:p>
            <a:pPr>
              <a:defRPr/>
            </a:pPr>
            <a:r>
              <a:rPr lang="en-US" dirty="0">
                <a:solidFill>
                  <a:schemeClr val="bg1"/>
                </a:solidFill>
                <a:latin typeface="Baskerville Old Face" panose="02020602080505020303" pitchFamily="18" charset="0"/>
              </a:rPr>
              <a:t>Document Analysis</a:t>
            </a:r>
          </a:p>
        </p:txBody>
      </p:sp>
      <p:graphicFrame>
        <p:nvGraphicFramePr>
          <p:cNvPr id="4" name="Content Placeholder 3"/>
          <p:cNvGraphicFramePr>
            <a:graphicFrameLocks noGrp="1"/>
          </p:cNvGraphicFramePr>
          <p:nvPr>
            <p:ph idx="1"/>
          </p:nvPr>
        </p:nvGraphicFramePr>
        <p:xfrm>
          <a:off x="457200" y="1219200"/>
          <a:ext cx="8229600" cy="5456238"/>
        </p:xfrm>
        <a:graphic>
          <a:graphicData uri="http://schemas.openxmlformats.org/drawingml/2006/table">
            <a:tbl>
              <a:tblPr firstRow="1" bandRow="1">
                <a:tableStyleId>{5C22544A-7EE6-4342-B048-85BDC9FD1C3A}</a:tableStyleId>
              </a:tblPr>
              <a:tblGrid>
                <a:gridCol w="4114800"/>
                <a:gridCol w="4114800"/>
              </a:tblGrid>
              <a:tr h="823008">
                <a:tc>
                  <a:txBody>
                    <a:bodyPr/>
                    <a:lstStyle/>
                    <a:p>
                      <a:r>
                        <a:rPr lang="en-US" sz="2400" dirty="0">
                          <a:latin typeface="Times" panose="02020603050405020304" pitchFamily="18" charset="0"/>
                          <a:cs typeface="Times" panose="02020603050405020304" pitchFamily="18" charset="0"/>
                        </a:rPr>
                        <a:t>Controlling/Preventing Factionalism</a:t>
                      </a:r>
                    </a:p>
                  </a:txBody>
                  <a:tcPr marT="45723" marB="45723"/>
                </a:tc>
                <a:tc>
                  <a:txBody>
                    <a:bodyPr/>
                    <a:lstStyle/>
                    <a:p>
                      <a:r>
                        <a:rPr lang="en-US" sz="2400" dirty="0">
                          <a:latin typeface="Times" panose="02020603050405020304" pitchFamily="18" charset="0"/>
                          <a:cs typeface="Times" panose="02020603050405020304" pitchFamily="18" charset="0"/>
                        </a:rPr>
                        <a:t>Factionalism destroying America</a:t>
                      </a:r>
                    </a:p>
                  </a:txBody>
                  <a:tcPr marT="45723" marB="45723"/>
                </a:tc>
              </a:tr>
              <a:tr h="396263">
                <a:tc>
                  <a:txBody>
                    <a:bodyPr/>
                    <a:lstStyle/>
                    <a:p>
                      <a:r>
                        <a:rPr lang="en-US" sz="2000" dirty="0">
                          <a:latin typeface="Times" panose="02020603050405020304" pitchFamily="18" charset="0"/>
                          <a:cs typeface="Times" panose="02020603050405020304" pitchFamily="18" charset="0"/>
                        </a:rPr>
                        <a:t>Federalist 10</a:t>
                      </a:r>
                    </a:p>
                  </a:txBody>
                  <a:tcPr marT="45723" marB="45723"/>
                </a:tc>
                <a:tc>
                  <a:txBody>
                    <a:bodyPr/>
                    <a:lstStyle/>
                    <a:p>
                      <a:r>
                        <a:rPr lang="en-US" sz="2000" dirty="0">
                          <a:latin typeface="Times" panose="02020603050405020304" pitchFamily="18" charset="0"/>
                          <a:cs typeface="Times" panose="02020603050405020304" pitchFamily="18" charset="0"/>
                        </a:rPr>
                        <a:t>Brutus I</a:t>
                      </a:r>
                    </a:p>
                  </a:txBody>
                  <a:tcPr marT="45723" marB="45723"/>
                </a:tc>
              </a:tr>
              <a:tr h="1920352">
                <a:tc>
                  <a:txBody>
                    <a:bodyPr/>
                    <a:lstStyle/>
                    <a:p>
                      <a:pPr marL="285750" indent="-285750">
                        <a:buFont typeface="Arial" panose="020B0604020202020204" pitchFamily="34" charset="0"/>
                        <a:buChar char="•"/>
                      </a:pPr>
                      <a:r>
                        <a:rPr lang="en-US" sz="2000" dirty="0">
                          <a:latin typeface="Times" panose="02020603050405020304" pitchFamily="18" charset="0"/>
                          <a:cs typeface="Times" panose="02020603050405020304" pitchFamily="18" charset="0"/>
                        </a:rPr>
                        <a:t>Representative Democracy</a:t>
                      </a:r>
                    </a:p>
                    <a:p>
                      <a:pPr marL="285750" indent="-285750">
                        <a:buFont typeface="Arial" panose="020B0604020202020204" pitchFamily="34" charset="0"/>
                        <a:buChar char="•"/>
                      </a:pPr>
                      <a:r>
                        <a:rPr lang="en-US" sz="2000" dirty="0">
                          <a:latin typeface="Times" panose="02020603050405020304" pitchFamily="18" charset="0"/>
                          <a:cs typeface="Times" panose="02020603050405020304" pitchFamily="18" charset="0"/>
                        </a:rPr>
                        <a:t>Size of the U.S.</a:t>
                      </a:r>
                    </a:p>
                    <a:p>
                      <a:pPr marL="285750" indent="-285750">
                        <a:buFont typeface="Arial" panose="020B0604020202020204" pitchFamily="34" charset="0"/>
                        <a:buChar char="•"/>
                      </a:pPr>
                      <a:r>
                        <a:rPr lang="en-US" sz="2000" dirty="0">
                          <a:latin typeface="Times" panose="02020603050405020304" pitchFamily="18" charset="0"/>
                          <a:cs typeface="Times" panose="02020603050405020304" pitchFamily="18" charset="0"/>
                        </a:rPr>
                        <a:t>Electoral College: blocking the tyranny of the Mob</a:t>
                      </a:r>
                    </a:p>
                  </a:txBody>
                  <a:tcPr marT="45723" marB="45723"/>
                </a:tc>
                <a:tc>
                  <a:txBody>
                    <a:bodyPr/>
                    <a:lstStyle/>
                    <a:p>
                      <a:pPr marL="285750" indent="-285750">
                        <a:buFont typeface="Arial" panose="020B0604020202020204" pitchFamily="34" charset="0"/>
                        <a:buChar char="•"/>
                      </a:pPr>
                      <a:r>
                        <a:rPr lang="en-US" sz="2000" dirty="0">
                          <a:latin typeface="Times" panose="02020603050405020304" pitchFamily="18" charset="0"/>
                          <a:cs typeface="Times" panose="02020603050405020304" pitchFamily="18" charset="0"/>
                        </a:rPr>
                        <a:t>Federal gov. (over powering faction against the states)</a:t>
                      </a:r>
                    </a:p>
                    <a:p>
                      <a:pPr marL="285750" indent="-285750">
                        <a:buFont typeface="Arial" panose="020B0604020202020204" pitchFamily="34" charset="0"/>
                        <a:buChar char="•"/>
                      </a:pPr>
                      <a:r>
                        <a:rPr lang="en-US" sz="2000" dirty="0">
                          <a:latin typeface="Times" panose="02020603050405020304" pitchFamily="18" charset="0"/>
                          <a:cs typeface="Times" panose="02020603050405020304" pitchFamily="18" charset="0"/>
                        </a:rPr>
                        <a:t>Necessary &amp; proper clause</a:t>
                      </a:r>
                    </a:p>
                    <a:p>
                      <a:pPr marL="285750" indent="-285750">
                        <a:buFont typeface="Arial" panose="020B0604020202020204" pitchFamily="34" charset="0"/>
                        <a:buChar char="•"/>
                      </a:pPr>
                      <a:r>
                        <a:rPr lang="en-US" sz="2000" dirty="0">
                          <a:latin typeface="Times" panose="02020603050405020304" pitchFamily="18" charset="0"/>
                          <a:cs typeface="Times" panose="02020603050405020304" pitchFamily="18" charset="0"/>
                        </a:rPr>
                        <a:t>Supreme Court – State courts have no authority</a:t>
                      </a:r>
                    </a:p>
                    <a:p>
                      <a:pPr marL="285750" indent="-285750">
                        <a:buFont typeface="Arial" panose="020B0604020202020204" pitchFamily="34" charset="0"/>
                        <a:buChar char="•"/>
                      </a:pPr>
                      <a:r>
                        <a:rPr lang="en-US" sz="2000" dirty="0">
                          <a:latin typeface="Times" panose="02020603050405020304" pitchFamily="18" charset="0"/>
                          <a:cs typeface="Times" panose="02020603050405020304" pitchFamily="18" charset="0"/>
                        </a:rPr>
                        <a:t>Taxation: Nothing left for the states</a:t>
                      </a:r>
                    </a:p>
                  </a:txBody>
                  <a:tcPr marT="45723" marB="45723"/>
                </a:tc>
              </a:tr>
              <a:tr h="701081">
                <a:tc>
                  <a:txBody>
                    <a:bodyPr/>
                    <a:lstStyle/>
                    <a:p>
                      <a:r>
                        <a:rPr lang="en-US" sz="2000" dirty="0">
                          <a:latin typeface="Times" panose="02020603050405020304" pitchFamily="18" charset="0"/>
                          <a:cs typeface="Times" panose="02020603050405020304" pitchFamily="18" charset="0"/>
                        </a:rPr>
                        <a:t>Federalist 45</a:t>
                      </a:r>
                    </a:p>
                  </a:txBody>
                  <a:tcPr marT="45723" marB="45723"/>
                </a:tc>
                <a:tc>
                  <a:txBody>
                    <a:bodyPr/>
                    <a:lstStyle/>
                    <a:p>
                      <a:r>
                        <a:rPr lang="en-US" sz="2000" dirty="0">
                          <a:latin typeface="Times" panose="02020603050405020304" pitchFamily="18" charset="0"/>
                          <a:cs typeface="Times" panose="02020603050405020304" pitchFamily="18" charset="0"/>
                        </a:rPr>
                        <a:t>Beard’s Economic interpretation of the Constitution</a:t>
                      </a:r>
                    </a:p>
                  </a:txBody>
                  <a:tcPr marT="45723" marB="45723"/>
                </a:tc>
              </a:tr>
              <a:tr h="1615534">
                <a:tc>
                  <a:txBody>
                    <a:bodyPr/>
                    <a:lstStyle/>
                    <a:p>
                      <a:endParaRPr lang="en-US" sz="2000">
                        <a:latin typeface="Times" panose="02020603050405020304" pitchFamily="18" charset="0"/>
                        <a:cs typeface="Times" panose="02020603050405020304" pitchFamily="18" charset="0"/>
                      </a:endParaRPr>
                    </a:p>
                  </a:txBody>
                  <a:tcPr marT="45723" marB="45723"/>
                </a:tc>
                <a:tc>
                  <a:txBody>
                    <a:bodyPr/>
                    <a:lstStyle/>
                    <a:p>
                      <a:pPr marL="285750" indent="-285750">
                        <a:buFont typeface="Arial" panose="020B0604020202020204" pitchFamily="34" charset="0"/>
                        <a:buChar char="•"/>
                      </a:pPr>
                      <a:r>
                        <a:rPr lang="en-US" sz="2000" dirty="0">
                          <a:latin typeface="Times" panose="02020603050405020304" pitchFamily="18" charset="0"/>
                          <a:cs typeface="Times" panose="02020603050405020304" pitchFamily="18" charset="0"/>
                        </a:rPr>
                        <a:t>Elitism rules (Founders = Wealthy)</a:t>
                      </a:r>
                    </a:p>
                    <a:p>
                      <a:pPr marL="285750" indent="-285750">
                        <a:buFont typeface="Arial" panose="020B0604020202020204" pitchFamily="34" charset="0"/>
                        <a:buChar char="•"/>
                      </a:pPr>
                      <a:r>
                        <a:rPr lang="en-US" sz="2000" dirty="0">
                          <a:latin typeface="Times" panose="02020603050405020304" pitchFamily="18" charset="0"/>
                          <a:cs typeface="Times" panose="02020603050405020304" pitchFamily="18" charset="0"/>
                        </a:rPr>
                        <a:t>Creditor/Debtor relations</a:t>
                      </a:r>
                    </a:p>
                    <a:p>
                      <a:pPr marL="285750" indent="-285750">
                        <a:buFont typeface="Arial" panose="020B0604020202020204" pitchFamily="34" charset="0"/>
                        <a:buChar char="•"/>
                      </a:pPr>
                      <a:r>
                        <a:rPr lang="en-US" sz="2000" dirty="0">
                          <a:latin typeface="Times" panose="02020603050405020304" pitchFamily="18" charset="0"/>
                          <a:cs typeface="Times" panose="02020603050405020304" pitchFamily="18" charset="0"/>
                        </a:rPr>
                        <a:t>Contract clause</a:t>
                      </a:r>
                    </a:p>
                    <a:p>
                      <a:pPr marL="285750" indent="-285750">
                        <a:buFont typeface="Arial" panose="020B0604020202020204" pitchFamily="34" charset="0"/>
                        <a:buChar char="•"/>
                      </a:pPr>
                      <a:r>
                        <a:rPr lang="en-US" sz="2000" dirty="0">
                          <a:latin typeface="Times" panose="02020603050405020304" pitchFamily="18" charset="0"/>
                          <a:cs typeface="Times" panose="02020603050405020304" pitchFamily="18" charset="0"/>
                        </a:rPr>
                        <a:t>Debt is private property rights </a:t>
                      </a:r>
                    </a:p>
                    <a:p>
                      <a:pPr marL="285750" indent="-285750">
                        <a:buFont typeface="Arial" panose="020B0604020202020204" pitchFamily="34" charset="0"/>
                        <a:buChar char="•"/>
                      </a:pPr>
                      <a:r>
                        <a:rPr lang="en-US" sz="2000" dirty="0">
                          <a:latin typeface="Times" panose="02020603050405020304" pitchFamily="18" charset="0"/>
                          <a:cs typeface="Times" panose="02020603050405020304" pitchFamily="18" charset="0"/>
                        </a:rPr>
                        <a:t>Interstate Commerce Clause</a:t>
                      </a:r>
                    </a:p>
                  </a:txBody>
                  <a:tcPr marT="45723" marB="45723"/>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ontent Placeholder 2"/>
          <p:cNvSpPr>
            <a:spLocks noGrp="1"/>
          </p:cNvSpPr>
          <p:nvPr>
            <p:ph idx="1"/>
          </p:nvPr>
        </p:nvSpPr>
        <p:spPr>
          <a:xfrm>
            <a:off x="457200" y="1295400"/>
            <a:ext cx="8229600" cy="4830763"/>
          </a:xfrm>
        </p:spPr>
        <p:txBody>
          <a:bodyPr/>
          <a:lstStyle/>
          <a:p>
            <a:r>
              <a:rPr lang="en-US" altLang="en-US" sz="2400" smtClean="0">
                <a:latin typeface="Times New Roman" pitchFamily="18" charset="0"/>
                <a:cs typeface="Times New Roman" pitchFamily="18" charset="0"/>
                <a:hlinkClick r:id="rId2"/>
              </a:rPr>
              <a:t>Declaration of Independence, 1776</a:t>
            </a:r>
            <a:endParaRPr lang="en-US" altLang="en-US" sz="2400" smtClean="0">
              <a:latin typeface="Times New Roman" pitchFamily="18" charset="0"/>
              <a:cs typeface="Times New Roman" pitchFamily="18" charset="0"/>
            </a:endParaRPr>
          </a:p>
          <a:p>
            <a:r>
              <a:rPr lang="en-US" altLang="en-US" sz="2400" smtClean="0">
                <a:latin typeface="Times New Roman" pitchFamily="18" charset="0"/>
                <a:cs typeface="Times New Roman" pitchFamily="18" charset="0"/>
              </a:rPr>
              <a:t>Annotating a founding document</a:t>
            </a:r>
          </a:p>
        </p:txBody>
      </p:sp>
      <p:sp>
        <p:nvSpPr>
          <p:cNvPr id="4" name="Title 1"/>
          <p:cNvSpPr>
            <a:spLocks noGrp="1"/>
          </p:cNvSpPr>
          <p:nvPr>
            <p:ph type="title"/>
          </p:nvPr>
        </p:nvSpPr>
        <p:spPr>
          <a:xfrm>
            <a:off x="457200" y="274638"/>
            <a:ext cx="8229600" cy="715962"/>
          </a:xfrm>
          <a:solidFill>
            <a:schemeClr val="accent2"/>
          </a:solidFill>
          <a:ln>
            <a:solidFill>
              <a:schemeClr val="accent1"/>
            </a:solidFill>
          </a:ln>
        </p:spPr>
        <p:txBody>
          <a:bodyPr rtlCol="0">
            <a:normAutofit fontScale="90000"/>
          </a:bodyPr>
          <a:lstStyle/>
          <a:p>
            <a:pPr eaLnBrk="1" fontAlgn="auto" hangingPunct="1">
              <a:spcAft>
                <a:spcPts val="0"/>
              </a:spcAft>
              <a:defRPr/>
            </a:pPr>
            <a:r>
              <a:rPr lang="en-US" altLang="en-US" dirty="0">
                <a:solidFill>
                  <a:schemeClr val="bg1"/>
                </a:solidFill>
                <a:latin typeface="Times New Roman" panose="02020603050405020304" pitchFamily="18" charset="0"/>
                <a:cs typeface="Times New Roman" panose="02020603050405020304" pitchFamily="18" charset="0"/>
              </a:rPr>
              <a:t>Jefferson Says What?</a:t>
            </a:r>
          </a:p>
        </p:txBody>
      </p:sp>
      <p:pic>
        <p:nvPicPr>
          <p:cNvPr id="22531" name="Picture 5" descr="A close up of text on a white background&#10;&#10;Description automatically generated"/>
          <p:cNvPicPr>
            <a:picLocks noChangeAspect="1" noChangeArrowheads="1"/>
          </p:cNvPicPr>
          <p:nvPr/>
        </p:nvPicPr>
        <p:blipFill>
          <a:blip r:embed="rId3" cstate="print"/>
          <a:srcRect/>
          <a:stretch>
            <a:fillRect/>
          </a:stretch>
        </p:blipFill>
        <p:spPr bwMode="auto">
          <a:xfrm>
            <a:off x="457200" y="2438400"/>
            <a:ext cx="2632075" cy="3581400"/>
          </a:xfrm>
          <a:prstGeom prst="rect">
            <a:avLst/>
          </a:prstGeom>
          <a:noFill/>
          <a:ln w="9525">
            <a:noFill/>
            <a:miter lim="800000"/>
            <a:headEnd/>
            <a:tailEnd/>
          </a:ln>
        </p:spPr>
      </p:pic>
      <p:pic>
        <p:nvPicPr>
          <p:cNvPr id="22532" name="Picture 7" descr="A person looking at the camera&#10;&#10;Description automatically generated"/>
          <p:cNvPicPr>
            <a:picLocks noChangeAspect="1" noChangeArrowheads="1"/>
          </p:cNvPicPr>
          <p:nvPr/>
        </p:nvPicPr>
        <p:blipFill>
          <a:blip r:embed="rId4" cstate="print"/>
          <a:srcRect/>
          <a:stretch>
            <a:fillRect/>
          </a:stretch>
        </p:blipFill>
        <p:spPr bwMode="auto">
          <a:xfrm>
            <a:off x="2133600" y="4043363"/>
            <a:ext cx="1600200" cy="2387600"/>
          </a:xfrm>
          <a:prstGeom prst="rect">
            <a:avLst/>
          </a:prstGeom>
          <a:noFill/>
          <a:ln w="9525">
            <a:noFill/>
            <a:miter lim="800000"/>
            <a:headEnd/>
            <a:tailEnd/>
          </a:ln>
        </p:spPr>
      </p:pic>
      <p:sp>
        <p:nvSpPr>
          <p:cNvPr id="9" name="Rectangle 8"/>
          <p:cNvSpPr/>
          <p:nvPr/>
        </p:nvSpPr>
        <p:spPr>
          <a:xfrm>
            <a:off x="3429000" y="2286000"/>
            <a:ext cx="5257800" cy="160496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dirty="0">
                <a:solidFill>
                  <a:schemeClr val="bg1"/>
                </a:solidFill>
                <a:latin typeface="Times New Roman" panose="02020603050405020304" pitchFamily="18" charset="0"/>
                <a:cs typeface="Times New Roman" panose="02020603050405020304" pitchFamily="18" charset="0"/>
              </a:rPr>
              <a:t>Prompt: How did the Declaration of Independence establish foundation of American Democracy, even though it is not a governing document?</a:t>
            </a:r>
          </a:p>
        </p:txBody>
      </p:sp>
      <p:sp>
        <p:nvSpPr>
          <p:cNvPr id="10" name="Speech Bubble: Oval 9"/>
          <p:cNvSpPr/>
          <p:nvPr/>
        </p:nvSpPr>
        <p:spPr>
          <a:xfrm>
            <a:off x="3200400" y="4043363"/>
            <a:ext cx="4648200" cy="838200"/>
          </a:xfrm>
          <a:prstGeom prst="wedgeEllipseCallout">
            <a:avLst>
              <a:gd name="adj1" fmla="val -49958"/>
              <a:gd name="adj2" fmla="val 11492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solidFill>
                <a:latin typeface="Times New Roman" panose="02020603050405020304" pitchFamily="18" charset="0"/>
                <a:cs typeface="Times New Roman" panose="02020603050405020304" pitchFamily="18" charset="0"/>
              </a:rPr>
              <a:t>Plagiarizing documents for governing ideas </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172200"/>
          </a:xfrm>
          <a:solidFill>
            <a:schemeClr val="bg1"/>
          </a:solidFill>
        </p:spPr>
        <p:txBody>
          <a:bodyPr/>
          <a:lstStyle/>
          <a:p>
            <a:pPr marL="0" indent="0">
              <a:buFont typeface="Arial" panose="020B0604020202020204" pitchFamily="34" charset="0"/>
              <a:buNone/>
              <a:defRPr/>
            </a:pPr>
            <a:r>
              <a:rPr lang="en-US" sz="2200" dirty="0">
                <a:solidFill>
                  <a:srgbClr val="FF0000"/>
                </a:solidFill>
                <a:latin typeface="Times New Roman" panose="02020603050405020304" pitchFamily="18" charset="0"/>
                <a:cs typeface="Times New Roman" panose="02020603050405020304" pitchFamily="18" charset="0"/>
              </a:rPr>
              <a:t>Essential Question: </a:t>
            </a:r>
            <a:r>
              <a:rPr lang="en-US" sz="2200" dirty="0">
                <a:latin typeface="Times New Roman" panose="02020603050405020304" pitchFamily="18" charset="0"/>
                <a:cs typeface="Times New Roman" panose="02020603050405020304" pitchFamily="18" charset="0"/>
              </a:rPr>
              <a:t>How does the ideas of Constitutional republicanism work within modern American society to establish a balance system between government power and individual liberties?</a:t>
            </a:r>
          </a:p>
          <a:p>
            <a:pPr marL="0" indent="0">
              <a:buFont typeface="Arial" panose="020B0604020202020204" pitchFamily="34" charset="0"/>
              <a:buNone/>
              <a:defRPr/>
            </a:pPr>
            <a:r>
              <a:rPr lang="en-US" sz="2000" dirty="0">
                <a:solidFill>
                  <a:srgbClr val="002060"/>
                </a:solidFill>
                <a:latin typeface="Times New Roman" panose="02020603050405020304" pitchFamily="18" charset="0"/>
                <a:cs typeface="Times New Roman" panose="02020603050405020304" pitchFamily="18" charset="0"/>
              </a:rPr>
              <a:t>Students can:</a:t>
            </a:r>
          </a:p>
          <a:p>
            <a:pPr>
              <a:buFont typeface="Arial" panose="020B0604020202020204" pitchFamily="34" charset="0"/>
              <a:buChar char="•"/>
              <a:defRPr/>
            </a:pPr>
            <a:r>
              <a:rPr lang="en-US" sz="1800" dirty="0">
                <a:latin typeface="Times" pitchFamily="2" charset="0"/>
              </a:rPr>
              <a:t>Determine how the Madisonian Model of Government developed from a variety of influencers </a:t>
            </a:r>
          </a:p>
          <a:p>
            <a:pPr>
              <a:buFont typeface="Arial" panose="020B0604020202020204" pitchFamily="34" charset="0"/>
              <a:buChar char="•"/>
              <a:defRPr/>
            </a:pPr>
            <a:r>
              <a:rPr lang="en-US" sz="1800" dirty="0">
                <a:latin typeface="Times" pitchFamily="2" charset="0"/>
              </a:rPr>
              <a:t>Demonstrate how the Madisonian Model of Government achieves its three premises for good government</a:t>
            </a:r>
          </a:p>
          <a:p>
            <a:pPr>
              <a:buFont typeface="Arial" panose="020B0604020202020204" pitchFamily="34" charset="0"/>
              <a:buChar char="•"/>
              <a:defRPr/>
            </a:pPr>
            <a:r>
              <a:rPr lang="en-US" sz="1800" dirty="0">
                <a:latin typeface="Times" pitchFamily="2" charset="0"/>
              </a:rPr>
              <a:t>Decipher the pros and cons of a Constitutional Republic through interpretation of the Federalists and Anti-federalists’ arguments </a:t>
            </a:r>
          </a:p>
          <a:p>
            <a:pPr marL="0" indent="0">
              <a:buFont typeface="Arial" panose="020B0604020202020204" pitchFamily="34" charset="0"/>
              <a:buNone/>
              <a:defRPr/>
            </a:pPr>
            <a:r>
              <a:rPr lang="en-US" sz="2200" dirty="0">
                <a:solidFill>
                  <a:srgbClr val="002060"/>
                </a:solidFill>
                <a:latin typeface="Times New Roman" panose="02020603050405020304" pitchFamily="18" charset="0"/>
                <a:cs typeface="Times New Roman" panose="02020603050405020304" pitchFamily="18" charset="0"/>
              </a:rPr>
              <a:t>Agenda</a:t>
            </a:r>
          </a:p>
          <a:p>
            <a:pPr>
              <a:buFont typeface="Arial" panose="020B0604020202020204" pitchFamily="34" charset="0"/>
              <a:buChar char="•"/>
              <a:defRPr/>
            </a:pPr>
            <a:r>
              <a:rPr lang="en-US" sz="2200" dirty="0">
                <a:solidFill>
                  <a:srgbClr val="002060"/>
                </a:solidFill>
                <a:latin typeface="Times New Roman" panose="02020603050405020304" pitchFamily="18" charset="0"/>
                <a:cs typeface="Times New Roman" panose="02020603050405020304" pitchFamily="18" charset="0"/>
              </a:rPr>
              <a:t>A Taste of AP GOV TEST</a:t>
            </a:r>
          </a:p>
          <a:p>
            <a:pPr>
              <a:buFont typeface="Arial" panose="020B0604020202020204" pitchFamily="34" charset="0"/>
              <a:buChar char="•"/>
              <a:defRPr/>
            </a:pPr>
            <a:r>
              <a:rPr lang="en-US" sz="2200" dirty="0">
                <a:solidFill>
                  <a:srgbClr val="002060"/>
                </a:solidFill>
                <a:latin typeface="Times New Roman" panose="02020603050405020304" pitchFamily="18" charset="0"/>
                <a:cs typeface="Times New Roman" panose="02020603050405020304" pitchFamily="18" charset="0"/>
              </a:rPr>
              <a:t>Debating Perspective – Ratification RAP</a:t>
            </a:r>
          </a:p>
          <a:p>
            <a:pPr marL="0" indent="0">
              <a:buFont typeface="Arial" panose="020B0604020202020204" pitchFamily="34" charset="0"/>
              <a:buNone/>
              <a:defRPr/>
            </a:pPr>
            <a:r>
              <a:rPr lang="en-US" sz="2200" b="1" dirty="0">
                <a:solidFill>
                  <a:srgbClr val="002060"/>
                </a:solidFill>
                <a:latin typeface="Times New Roman" panose="02020603050405020304" pitchFamily="18" charset="0"/>
                <a:cs typeface="Times New Roman" panose="02020603050405020304" pitchFamily="18" charset="0"/>
              </a:rPr>
              <a:t>Homework</a:t>
            </a:r>
          </a:p>
          <a:p>
            <a:pPr>
              <a:buFont typeface="Arial" panose="020B0604020202020204" pitchFamily="34" charset="0"/>
              <a:buChar char="•"/>
              <a:defRPr/>
            </a:pPr>
            <a:r>
              <a:rPr lang="en-US" sz="2000" b="1" dirty="0">
                <a:solidFill>
                  <a:srgbClr val="FF0000"/>
                </a:solidFill>
                <a:latin typeface="Times New Roman" panose="02020603050405020304" pitchFamily="18" charset="0"/>
                <a:cs typeface="Times New Roman" panose="02020603050405020304" pitchFamily="18" charset="0"/>
              </a:rPr>
              <a:t>Study for Unit IA Test</a:t>
            </a:r>
          </a:p>
          <a:p>
            <a:pPr>
              <a:buFont typeface="Arial" panose="020B0604020202020204" pitchFamily="34" charset="0"/>
              <a:buChar char="•"/>
              <a:defRPr/>
            </a:pPr>
            <a:r>
              <a:rPr lang="en-US" sz="2000" b="1" dirty="0">
                <a:solidFill>
                  <a:srgbClr val="FF0000"/>
                </a:solidFill>
                <a:latin typeface="Times New Roman" panose="02020603050405020304" pitchFamily="18" charset="0"/>
                <a:cs typeface="Times New Roman" panose="02020603050405020304" pitchFamily="18" charset="0"/>
              </a:rPr>
              <a:t>Complete Unit I Progress Check on MYAP Account </a:t>
            </a:r>
          </a:p>
          <a:p>
            <a:pPr>
              <a:buFont typeface="Arial" panose="020B0604020202020204" pitchFamily="34" charset="0"/>
              <a:buChar char="•"/>
              <a:defRPr/>
            </a:pPr>
            <a:r>
              <a:rPr lang="en-US" sz="2000" b="1" dirty="0">
                <a:solidFill>
                  <a:srgbClr val="FF0000"/>
                </a:solidFill>
                <a:latin typeface="Times New Roman" panose="02020603050405020304" pitchFamily="18" charset="0"/>
                <a:cs typeface="Times New Roman" panose="02020603050405020304" pitchFamily="18" charset="0"/>
              </a:rPr>
              <a:t>Unit IA Assessment – Thursday 9/17</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6"/>
          <p:cNvSpPr>
            <a:spLocks noGrp="1"/>
          </p:cNvSpPr>
          <p:nvPr>
            <p:ph type="title"/>
          </p:nvPr>
        </p:nvSpPr>
        <p:spPr>
          <a:xfrm>
            <a:off x="457200" y="274638"/>
            <a:ext cx="8229600" cy="868362"/>
          </a:xfrm>
          <a:solidFill>
            <a:schemeClr val="accent2"/>
          </a:solidFill>
          <a:ln>
            <a:solidFill>
              <a:srgbClr val="002060"/>
            </a:solidFill>
          </a:ln>
        </p:spPr>
        <p:txBody>
          <a:bodyPr/>
          <a:lstStyle/>
          <a:p>
            <a:r>
              <a:rPr lang="en-US" altLang="en-US" smtClean="0">
                <a:solidFill>
                  <a:schemeClr val="bg1"/>
                </a:solidFill>
                <a:latin typeface="Times New Roman" pitchFamily="18" charset="0"/>
                <a:cs typeface="Times New Roman" pitchFamily="18" charset="0"/>
              </a:rPr>
              <a:t>Madisonian Principles</a:t>
            </a:r>
          </a:p>
        </p:txBody>
      </p:sp>
      <p:sp>
        <p:nvSpPr>
          <p:cNvPr id="39939" name="Content Placeholder 7"/>
          <p:cNvSpPr>
            <a:spLocks noGrp="1"/>
          </p:cNvSpPr>
          <p:nvPr>
            <p:ph idx="1"/>
          </p:nvPr>
        </p:nvSpPr>
        <p:spPr>
          <a:xfrm>
            <a:off x="457200" y="1219200"/>
            <a:ext cx="8229600" cy="4906963"/>
          </a:xfrm>
          <a:solidFill>
            <a:schemeClr val="bg1"/>
          </a:solidFill>
          <a:ln>
            <a:solidFill>
              <a:schemeClr val="accent1"/>
            </a:solidFill>
          </a:ln>
        </p:spPr>
        <p:txBody>
          <a:bodyPr/>
          <a:lstStyle/>
          <a:p>
            <a:pPr marL="457200" indent="-457200">
              <a:buFont typeface="Arial" panose="020B0604020202020204" pitchFamily="34" charset="0"/>
              <a:buAutoNum type="arabicPeriod"/>
              <a:defRPr/>
            </a:pPr>
            <a:r>
              <a:rPr lang="en-US" altLang="en-US" sz="2400" dirty="0">
                <a:latin typeface="Times New Roman" panose="02020603050405020304" pitchFamily="18" charset="0"/>
                <a:cs typeface="Times New Roman" panose="02020603050405020304" pitchFamily="18" charset="0"/>
              </a:rPr>
              <a:t>Which of the following is an accurate comparison of the New Jersey Plan and the Virginia Plan?</a:t>
            </a:r>
          </a:p>
          <a:p>
            <a:pPr marL="0" indent="0">
              <a:buFont typeface="Arial" panose="020B0604020202020204" pitchFamily="34" charset="0"/>
              <a:buNone/>
              <a:defRPr/>
            </a:pPr>
            <a:endParaRPr lang="en-US" altLang="en-US" sz="2400" dirty="0">
              <a:latin typeface="Times New Roman" panose="02020603050405020304" pitchFamily="18" charset="0"/>
              <a:cs typeface="Times New Roman" panose="02020603050405020304" pitchFamily="18" charset="0"/>
            </a:endParaRPr>
          </a:p>
        </p:txBody>
      </p:sp>
      <p:graphicFrame>
        <p:nvGraphicFramePr>
          <p:cNvPr id="3" name="Table 3"/>
          <p:cNvGraphicFramePr>
            <a:graphicFrameLocks noGrp="1"/>
          </p:cNvGraphicFramePr>
          <p:nvPr/>
        </p:nvGraphicFramePr>
        <p:xfrm>
          <a:off x="152400" y="2362200"/>
          <a:ext cx="8763000" cy="3200400"/>
        </p:xfrm>
        <a:graphic>
          <a:graphicData uri="http://schemas.openxmlformats.org/drawingml/2006/table">
            <a:tbl>
              <a:tblPr firstRow="1" bandRow="1">
                <a:tableStyleId>{5C22544A-7EE6-4342-B048-85BDC9FD1C3A}</a:tableStyleId>
              </a:tblPr>
              <a:tblGrid>
                <a:gridCol w="906517"/>
                <a:gridCol w="4028964"/>
                <a:gridCol w="3827516"/>
              </a:tblGrid>
              <a:tr h="370840">
                <a:tc>
                  <a:txBody>
                    <a:bodyPr/>
                    <a:lstStyle/>
                    <a:p>
                      <a:pPr algn="ctr"/>
                      <a:endParaRPr lang="en-US" sz="2000" dirty="0">
                        <a:latin typeface="Times" pitchFamily="2"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Times" pitchFamily="2" charset="0"/>
                        </a:rPr>
                        <a:t>New Jersey Plan</a:t>
                      </a:r>
                    </a:p>
                  </a:txBody>
                  <a:tcPr/>
                </a:tc>
                <a:tc>
                  <a:txBody>
                    <a:bodyPr/>
                    <a:lstStyle/>
                    <a:p>
                      <a:pPr algn="ctr"/>
                      <a:r>
                        <a:rPr lang="en-US" sz="2000" dirty="0">
                          <a:latin typeface="Times" pitchFamily="2" charset="0"/>
                        </a:rPr>
                        <a:t>Virginia Plan</a:t>
                      </a:r>
                    </a:p>
                  </a:txBody>
                  <a:tcPr/>
                </a:tc>
              </a:tr>
              <a:tr h="370840">
                <a:tc>
                  <a:txBody>
                    <a:bodyPr/>
                    <a:lstStyle/>
                    <a:p>
                      <a:pPr algn="ctr"/>
                      <a:r>
                        <a:rPr lang="en-US" sz="2000" b="0" dirty="0">
                          <a:latin typeface="Times" pitchFamily="2" charset="0"/>
                        </a:rPr>
                        <a:t>A</a:t>
                      </a:r>
                    </a:p>
                  </a:txBody>
                  <a:tcPr/>
                </a:tc>
                <a:tc>
                  <a:txBody>
                    <a:bodyPr/>
                    <a:lstStyle/>
                    <a:p>
                      <a:r>
                        <a:rPr lang="en-US" sz="2000" dirty="0">
                          <a:latin typeface="Times" pitchFamily="2" charset="0"/>
                        </a:rPr>
                        <a:t>Included a layer system of national courts</a:t>
                      </a:r>
                    </a:p>
                  </a:txBody>
                  <a:tcPr/>
                </a:tc>
                <a:tc>
                  <a:txBody>
                    <a:bodyPr/>
                    <a:lstStyle/>
                    <a:p>
                      <a:r>
                        <a:rPr lang="en-US" sz="2000" dirty="0">
                          <a:latin typeface="Times" pitchFamily="2" charset="0"/>
                        </a:rPr>
                        <a:t>Made the states supreme over the national government</a:t>
                      </a:r>
                    </a:p>
                  </a:txBody>
                  <a:tcPr/>
                </a:tc>
              </a:tr>
              <a:tr h="370840">
                <a:tc>
                  <a:txBody>
                    <a:bodyPr/>
                    <a:lstStyle/>
                    <a:p>
                      <a:pPr algn="ctr"/>
                      <a:r>
                        <a:rPr lang="en-US" sz="2000" b="0" dirty="0">
                          <a:latin typeface="Times" pitchFamily="2" charset="0"/>
                        </a:rPr>
                        <a:t>B</a:t>
                      </a:r>
                    </a:p>
                  </a:txBody>
                  <a:tcPr/>
                </a:tc>
                <a:tc>
                  <a:txBody>
                    <a:bodyPr/>
                    <a:lstStyle/>
                    <a:p>
                      <a:r>
                        <a:rPr lang="en-US" sz="2000" dirty="0">
                          <a:latin typeface="Times" pitchFamily="2" charset="0"/>
                        </a:rPr>
                        <a:t>Created a bicameral legislature</a:t>
                      </a:r>
                    </a:p>
                  </a:txBody>
                  <a:tcPr/>
                </a:tc>
                <a:tc>
                  <a:txBody>
                    <a:bodyPr/>
                    <a:lstStyle/>
                    <a:p>
                      <a:r>
                        <a:rPr lang="en-US" sz="2000" dirty="0">
                          <a:latin typeface="Times" pitchFamily="2" charset="0"/>
                        </a:rPr>
                        <a:t>Assured states would retain their sovereignty</a:t>
                      </a:r>
                    </a:p>
                  </a:txBody>
                  <a:tcPr/>
                </a:tc>
              </a:tr>
              <a:tr h="370840">
                <a:tc>
                  <a:txBody>
                    <a:bodyPr/>
                    <a:lstStyle/>
                    <a:p>
                      <a:pPr algn="ctr"/>
                      <a:r>
                        <a:rPr lang="en-US" sz="2000" b="0" dirty="0">
                          <a:latin typeface="Times" pitchFamily="2" charset="0"/>
                        </a:rPr>
                        <a:t>C</a:t>
                      </a:r>
                    </a:p>
                  </a:txBody>
                  <a:tcPr/>
                </a:tc>
                <a:tc>
                  <a:txBody>
                    <a:bodyPr/>
                    <a:lstStyle/>
                    <a:p>
                      <a:r>
                        <a:rPr lang="en-US" sz="2000" dirty="0">
                          <a:latin typeface="Times" pitchFamily="2" charset="0"/>
                        </a:rPr>
                        <a:t>Gave the national legislature only defined and limited powers</a:t>
                      </a:r>
                    </a:p>
                  </a:txBody>
                  <a:tcPr/>
                </a:tc>
                <a:tc>
                  <a:txBody>
                    <a:bodyPr/>
                    <a:lstStyle/>
                    <a:p>
                      <a:r>
                        <a:rPr lang="en-US" sz="2000" dirty="0">
                          <a:latin typeface="Times" pitchFamily="2" charset="0"/>
                        </a:rPr>
                        <a:t>Included a three-branch system and a bicameral legislature</a:t>
                      </a:r>
                    </a:p>
                  </a:txBody>
                  <a:tcPr/>
                </a:tc>
              </a:tr>
              <a:tr h="370840">
                <a:tc>
                  <a:txBody>
                    <a:bodyPr/>
                    <a:lstStyle/>
                    <a:p>
                      <a:pPr algn="ctr"/>
                      <a:r>
                        <a:rPr lang="en-US" sz="2000" b="0" dirty="0">
                          <a:latin typeface="Times" pitchFamily="2" charset="0"/>
                        </a:rPr>
                        <a:t>D</a:t>
                      </a:r>
                    </a:p>
                  </a:txBody>
                  <a:tcPr/>
                </a:tc>
                <a:tc>
                  <a:txBody>
                    <a:bodyPr/>
                    <a:lstStyle/>
                    <a:p>
                      <a:r>
                        <a:rPr lang="en-US" sz="2000" dirty="0">
                          <a:latin typeface="Times" pitchFamily="2" charset="0"/>
                        </a:rPr>
                        <a:t>Made the national government supreme over the states</a:t>
                      </a:r>
                    </a:p>
                  </a:txBody>
                  <a:tcPr/>
                </a:tc>
                <a:tc>
                  <a:txBody>
                    <a:bodyPr/>
                    <a:lstStyle/>
                    <a:p>
                      <a:r>
                        <a:rPr lang="en-US" sz="2000" dirty="0">
                          <a:latin typeface="Times" pitchFamily="2" charset="0"/>
                        </a:rPr>
                        <a:t>Allowed the importation of slaves for 20 years after ratification</a:t>
                      </a:r>
                    </a:p>
                  </a:txBody>
                  <a:tcPr/>
                </a:tc>
              </a:tr>
            </a:tbl>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a:xfrm>
            <a:off x="457200" y="274638"/>
            <a:ext cx="8229600" cy="868362"/>
          </a:xfrm>
          <a:solidFill>
            <a:schemeClr val="accent2"/>
          </a:solidFill>
          <a:ln>
            <a:solidFill>
              <a:srgbClr val="002060"/>
            </a:solidFill>
          </a:ln>
        </p:spPr>
        <p:txBody>
          <a:bodyPr/>
          <a:lstStyle/>
          <a:p>
            <a:r>
              <a:rPr lang="en-US" altLang="en-US" smtClean="0">
                <a:solidFill>
                  <a:schemeClr val="bg1"/>
                </a:solidFill>
                <a:latin typeface="Times New Roman" pitchFamily="18" charset="0"/>
                <a:cs typeface="Times New Roman" pitchFamily="18" charset="0"/>
              </a:rPr>
              <a:t>Madisonian Principles </a:t>
            </a:r>
          </a:p>
        </p:txBody>
      </p:sp>
      <p:sp>
        <p:nvSpPr>
          <p:cNvPr id="40963" name="Content Placeholder 2"/>
          <p:cNvSpPr>
            <a:spLocks noGrp="1"/>
          </p:cNvSpPr>
          <p:nvPr>
            <p:ph idx="1"/>
          </p:nvPr>
        </p:nvSpPr>
        <p:spPr>
          <a:solidFill>
            <a:schemeClr val="bg1"/>
          </a:solidFill>
          <a:ln>
            <a:solidFill>
              <a:schemeClr val="accent1"/>
            </a:solidFill>
          </a:ln>
        </p:spPr>
        <p:txBody>
          <a:bodyPr/>
          <a:lstStyle/>
          <a:p>
            <a:pPr marL="0" indent="0">
              <a:buFont typeface="Arial" panose="020B0604020202020204" pitchFamily="34" charset="0"/>
              <a:buNone/>
              <a:defRPr/>
            </a:pPr>
            <a:r>
              <a:rPr lang="en-US" altLang="en-US" sz="2400" dirty="0">
                <a:latin typeface="Times New Roman" panose="02020603050405020304" pitchFamily="18" charset="0"/>
                <a:cs typeface="Times New Roman" panose="02020603050405020304" pitchFamily="18" charset="0"/>
              </a:rPr>
              <a:t>2. Which is the most democratic institution of government that represents the Framers’ commitment to a limited government?</a:t>
            </a:r>
          </a:p>
          <a:p>
            <a:pPr marL="690563" indent="-452438">
              <a:buFont typeface="+mj-lt"/>
              <a:buAutoNum type="alphaUcPeriod"/>
              <a:defRPr/>
            </a:pPr>
            <a:r>
              <a:rPr lang="en-US" altLang="en-US" sz="2400" dirty="0">
                <a:latin typeface="Times New Roman" panose="02020603050405020304" pitchFamily="18" charset="0"/>
                <a:cs typeface="Times New Roman" panose="02020603050405020304" pitchFamily="18" charset="0"/>
              </a:rPr>
              <a:t>U.S. Senate </a:t>
            </a:r>
          </a:p>
          <a:p>
            <a:pPr marL="690563" indent="-452438">
              <a:buFont typeface="+mj-lt"/>
              <a:buAutoNum type="alphaUcPeriod"/>
              <a:defRPr/>
            </a:pPr>
            <a:r>
              <a:rPr lang="en-US" altLang="en-US" sz="2400" dirty="0">
                <a:latin typeface="Times New Roman" panose="02020603050405020304" pitchFamily="18" charset="0"/>
                <a:cs typeface="Times New Roman" panose="02020603050405020304" pitchFamily="18" charset="0"/>
              </a:rPr>
              <a:t>Supreme Court </a:t>
            </a:r>
          </a:p>
          <a:p>
            <a:pPr marL="690563" indent="-452438">
              <a:buFont typeface="+mj-lt"/>
              <a:buAutoNum type="alphaUcPeriod"/>
              <a:defRPr/>
            </a:pPr>
            <a:r>
              <a:rPr lang="en-US" altLang="en-US" sz="2400" dirty="0">
                <a:latin typeface="Times New Roman" panose="02020603050405020304" pitchFamily="18" charset="0"/>
                <a:cs typeface="Times New Roman" panose="02020603050405020304" pitchFamily="18" charset="0"/>
              </a:rPr>
              <a:t>U.S. House of Representatives</a:t>
            </a:r>
          </a:p>
          <a:p>
            <a:pPr marL="690563" indent="-452438">
              <a:buFont typeface="+mj-lt"/>
              <a:buAutoNum type="alphaUcPeriod"/>
              <a:defRPr/>
            </a:pPr>
            <a:r>
              <a:rPr lang="en-US" altLang="en-US" sz="2400" dirty="0">
                <a:latin typeface="Times New Roman" panose="02020603050405020304" pitchFamily="18" charset="0"/>
                <a:cs typeface="Times New Roman" panose="02020603050405020304" pitchFamily="18" charset="0"/>
              </a:rPr>
              <a:t>Electoral College</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a:xfrm>
            <a:off x="457200" y="274638"/>
            <a:ext cx="8229600" cy="868362"/>
          </a:xfrm>
          <a:solidFill>
            <a:schemeClr val="accent2"/>
          </a:solidFill>
          <a:ln>
            <a:solidFill>
              <a:srgbClr val="002060"/>
            </a:solidFill>
          </a:ln>
        </p:spPr>
        <p:txBody>
          <a:bodyPr/>
          <a:lstStyle/>
          <a:p>
            <a:r>
              <a:rPr lang="en-US" altLang="en-US" smtClean="0">
                <a:solidFill>
                  <a:schemeClr val="bg1"/>
                </a:solidFill>
                <a:latin typeface="Times New Roman" pitchFamily="18" charset="0"/>
                <a:cs typeface="Times New Roman" pitchFamily="18" charset="0"/>
              </a:rPr>
              <a:t>Madisonian Principles </a:t>
            </a:r>
          </a:p>
        </p:txBody>
      </p:sp>
      <p:sp>
        <p:nvSpPr>
          <p:cNvPr id="40963" name="Content Placeholder 2"/>
          <p:cNvSpPr>
            <a:spLocks noGrp="1"/>
          </p:cNvSpPr>
          <p:nvPr>
            <p:ph idx="1"/>
          </p:nvPr>
        </p:nvSpPr>
        <p:spPr>
          <a:solidFill>
            <a:schemeClr val="bg1"/>
          </a:solidFill>
          <a:ln>
            <a:solidFill>
              <a:schemeClr val="accent1"/>
            </a:solidFill>
          </a:ln>
        </p:spPr>
        <p:txBody>
          <a:bodyPr/>
          <a:lstStyle/>
          <a:p>
            <a:pPr marL="0" indent="0">
              <a:buFont typeface="Arial" panose="020B0604020202020204" pitchFamily="34" charset="0"/>
              <a:buNone/>
              <a:defRPr/>
            </a:pPr>
            <a:r>
              <a:rPr lang="en-US" sz="2400" dirty="0">
                <a:latin typeface="Times New Roman" panose="02020603050405020304" pitchFamily="18" charset="0"/>
                <a:cs typeface="Times New Roman" panose="02020603050405020304" pitchFamily="18" charset="0"/>
              </a:rPr>
              <a:t>3. How does John Locke’s Two Treatise on Civil Government influence the creation of the Constitution of the United States?</a:t>
            </a:r>
          </a:p>
          <a:p>
            <a:pPr marL="457200" indent="-457200">
              <a:buFont typeface="+mj-lt"/>
              <a:buAutoNum type="alphaUcPeriod"/>
              <a:defRPr/>
            </a:pPr>
            <a:r>
              <a:rPr lang="en-US" sz="2400" dirty="0">
                <a:latin typeface="Times New Roman" panose="02020603050405020304" pitchFamily="18" charset="0"/>
                <a:cs typeface="Times New Roman" panose="02020603050405020304" pitchFamily="18" charset="0"/>
              </a:rPr>
              <a:t>Advocating for the idea of separation of powers		</a:t>
            </a:r>
          </a:p>
          <a:p>
            <a:pPr marL="457200" indent="-457200">
              <a:buFont typeface="+mj-lt"/>
              <a:buAutoNum type="alphaUcPeriod"/>
              <a:defRPr/>
            </a:pPr>
            <a:r>
              <a:rPr lang="en-US" sz="2400" dirty="0">
                <a:latin typeface="Times New Roman" panose="02020603050405020304" pitchFamily="18" charset="0"/>
                <a:cs typeface="Times New Roman" panose="02020603050405020304" pitchFamily="18" charset="0"/>
              </a:rPr>
              <a:t>Government is based on the consent of the govern and promoting natural rights of people</a:t>
            </a:r>
          </a:p>
          <a:p>
            <a:pPr marL="457200" indent="-457200">
              <a:buFont typeface="+mj-lt"/>
              <a:buAutoNum type="alphaUcPeriod"/>
              <a:defRPr/>
            </a:pPr>
            <a:r>
              <a:rPr lang="en-US" sz="2400" dirty="0">
                <a:latin typeface="Times New Roman" panose="02020603050405020304" pitchFamily="18" charset="0"/>
                <a:cs typeface="Times New Roman" panose="02020603050405020304" pitchFamily="18" charset="0"/>
              </a:rPr>
              <a:t>Decisions in government must be based on majority rule</a:t>
            </a:r>
          </a:p>
          <a:p>
            <a:pPr marL="457200" indent="-457200">
              <a:buFont typeface="+mj-lt"/>
              <a:buAutoNum type="alphaUcPeriod"/>
              <a:defRPr/>
            </a:pPr>
            <a:r>
              <a:rPr lang="en-US" sz="2400" dirty="0">
                <a:latin typeface="Times New Roman" panose="02020603050405020304" pitchFamily="18" charset="0"/>
                <a:cs typeface="Times New Roman" panose="02020603050405020304" pitchFamily="18" charset="0"/>
              </a:rPr>
              <a:t>Everyone must follow the law including those that govern</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a:xfrm>
            <a:off x="457200" y="274638"/>
            <a:ext cx="8229600" cy="639762"/>
          </a:xfrm>
          <a:solidFill>
            <a:schemeClr val="accent2"/>
          </a:solidFill>
          <a:ln>
            <a:solidFill>
              <a:srgbClr val="002060"/>
            </a:solidFill>
          </a:ln>
        </p:spPr>
        <p:txBody>
          <a:bodyPr/>
          <a:lstStyle/>
          <a:p>
            <a:r>
              <a:rPr lang="en-US" altLang="en-US" smtClean="0">
                <a:solidFill>
                  <a:schemeClr val="bg1"/>
                </a:solidFill>
                <a:latin typeface="Times New Roman" pitchFamily="18" charset="0"/>
                <a:cs typeface="Times New Roman" pitchFamily="18" charset="0"/>
              </a:rPr>
              <a:t>Madisonian Principles </a:t>
            </a:r>
          </a:p>
        </p:txBody>
      </p:sp>
      <p:sp>
        <p:nvSpPr>
          <p:cNvPr id="40963" name="Content Placeholder 2"/>
          <p:cNvSpPr>
            <a:spLocks noGrp="1"/>
          </p:cNvSpPr>
          <p:nvPr>
            <p:ph idx="1"/>
          </p:nvPr>
        </p:nvSpPr>
        <p:spPr>
          <a:xfrm>
            <a:off x="152400" y="1066800"/>
            <a:ext cx="8991600" cy="5638800"/>
          </a:xfrm>
          <a:solidFill>
            <a:schemeClr val="bg1"/>
          </a:solidFill>
          <a:ln>
            <a:solidFill>
              <a:schemeClr val="accent1"/>
            </a:solidFill>
          </a:ln>
        </p:spPr>
        <p:txBody>
          <a:bodyPr/>
          <a:lstStyle/>
          <a:p>
            <a:pPr marL="0" indent="0">
              <a:buFont typeface="Arial" panose="020B0604020202020204" pitchFamily="34" charset="0"/>
              <a:buNone/>
              <a:defRPr/>
            </a:pPr>
            <a:r>
              <a:rPr lang="en-US" sz="2000" dirty="0">
                <a:latin typeface="Times" pitchFamily="2" charset="0"/>
              </a:rPr>
              <a:t>The latent causes of faction are thus sown in the nature of man; and we see them every where brought into different degrees of activity, according to the different circumstances of civil society. A zeal for different opinions concerning religion, concerning government, and many other points, as well of speculation as of practice; an attachment to different leaders ambitiously contending for pre-eminence and power; or to persons of other descriptions whose fortunes have been interesting to the human passions, have in turn divided mankind into parties, inflamed them with mutual animosity, and rendered them much more disposed to vex and oppress each other, than to co-operate for their common good. </a:t>
            </a:r>
          </a:p>
          <a:p>
            <a:pPr marL="0" indent="0">
              <a:buFont typeface="Arial" panose="020B0604020202020204" pitchFamily="34" charset="0"/>
              <a:buNone/>
              <a:defRPr/>
            </a:pPr>
            <a:r>
              <a:rPr lang="en-US" sz="2000" dirty="0">
                <a:latin typeface="Times" pitchFamily="2" charset="0"/>
                <a:cs typeface="Times New Roman" panose="02020603050405020304" pitchFamily="18" charset="0"/>
              </a:rPr>
              <a:t>	- James Madison, Federalist 10, 1787</a:t>
            </a:r>
          </a:p>
          <a:p>
            <a:pPr marL="0" indent="0">
              <a:buFont typeface="Arial" panose="020B0604020202020204" pitchFamily="34" charset="0"/>
              <a:buNone/>
              <a:defRPr/>
            </a:pPr>
            <a:r>
              <a:rPr lang="en-US" sz="2000" dirty="0">
                <a:latin typeface="Times" pitchFamily="2" charset="0"/>
                <a:cs typeface="Times New Roman" panose="02020603050405020304" pitchFamily="18" charset="0"/>
              </a:rPr>
              <a:t>4. Which of the following was argued by James Madison in Federalist 10?</a:t>
            </a:r>
          </a:p>
          <a:p>
            <a:pPr marL="628650" indent="-454025">
              <a:buFont typeface="+mj-lt"/>
              <a:buAutoNum type="alphaUcPeriod"/>
              <a:defRPr/>
            </a:pPr>
            <a:r>
              <a:rPr lang="en-US" sz="2000" dirty="0">
                <a:latin typeface="Times" pitchFamily="2" charset="0"/>
              </a:rPr>
              <a:t>A system of republican representation helps to limit the excesses of factionalism</a:t>
            </a:r>
          </a:p>
          <a:p>
            <a:pPr marL="628650" indent="-454025">
              <a:buFont typeface="+mj-lt"/>
              <a:buAutoNum type="alphaUcPeriod"/>
              <a:defRPr/>
            </a:pPr>
            <a:r>
              <a:rPr lang="en-US" sz="2000" dirty="0">
                <a:latin typeface="Times" pitchFamily="2" charset="0"/>
              </a:rPr>
              <a:t>Small republics are better able to ensure individual liberty than are large republics.</a:t>
            </a:r>
          </a:p>
          <a:p>
            <a:pPr marL="628650" indent="-454025">
              <a:buFont typeface="+mj-lt"/>
              <a:buAutoNum type="alphaUcPeriod"/>
              <a:defRPr/>
            </a:pPr>
            <a:r>
              <a:rPr lang="en-US" sz="2000" dirty="0">
                <a:latin typeface="Times" pitchFamily="2" charset="0"/>
              </a:rPr>
              <a:t>The presence of a few large factions helps to protect the rights of minorities.</a:t>
            </a:r>
          </a:p>
          <a:p>
            <a:pPr marL="628650" indent="-454025">
              <a:buFont typeface="+mj-lt"/>
              <a:buAutoNum type="alphaUcPeriod"/>
              <a:defRPr/>
            </a:pPr>
            <a:r>
              <a:rPr lang="en-US" sz="2000" dirty="0">
                <a:latin typeface="Times" pitchFamily="2" charset="0"/>
              </a:rPr>
              <a:t>The elimination of the causes of factionalism is the best protection against tyranny.</a:t>
            </a:r>
            <a:endParaRPr lang="en-US" sz="2000" dirty="0">
              <a:latin typeface="Times" pitchFamily="2"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a:solidFill>
            <a:schemeClr val="accent2"/>
          </a:solidFill>
          <a:ln>
            <a:solidFill>
              <a:srgbClr val="002060"/>
            </a:solidFill>
          </a:ln>
        </p:spPr>
        <p:txBody>
          <a:bodyPr/>
          <a:lstStyle/>
          <a:p>
            <a:r>
              <a:rPr lang="en-US" altLang="en-US" smtClean="0">
                <a:solidFill>
                  <a:schemeClr val="bg1"/>
                </a:solidFill>
                <a:latin typeface="Baskerville Old Face" pitchFamily="18" charset="0"/>
              </a:rPr>
              <a:t>Ratification Clarity</a:t>
            </a:r>
          </a:p>
        </p:txBody>
      </p:sp>
      <p:sp>
        <p:nvSpPr>
          <p:cNvPr id="3" name="Content Placeholder 2"/>
          <p:cNvSpPr>
            <a:spLocks noGrp="1"/>
          </p:cNvSpPr>
          <p:nvPr>
            <p:ph idx="1"/>
          </p:nvPr>
        </p:nvSpPr>
        <p:spPr>
          <a:solidFill>
            <a:schemeClr val="bg1"/>
          </a:solidFill>
          <a:ln>
            <a:solidFill>
              <a:schemeClr val="accent1"/>
            </a:solidFill>
          </a:ln>
        </p:spPr>
        <p:txBody>
          <a:bodyPr/>
          <a:lstStyle/>
          <a:p>
            <a:pPr marL="0" indent="0">
              <a:buFont typeface="Arial" panose="020B0604020202020204" pitchFamily="34" charset="0"/>
              <a:buNone/>
              <a:defRPr/>
            </a:pPr>
            <a:r>
              <a:rPr lang="en-US" sz="2400" dirty="0">
                <a:solidFill>
                  <a:srgbClr val="002060"/>
                </a:solidFill>
                <a:latin typeface="Times New Roman" panose="02020603050405020304" pitchFamily="18" charset="0"/>
                <a:cs typeface="Times New Roman" panose="02020603050405020304" pitchFamily="18" charset="0"/>
              </a:rPr>
              <a:t>Federalists v. Anti-federalists ratification debate</a:t>
            </a:r>
            <a:endParaRPr lang="en-US" sz="2000" dirty="0">
              <a:solidFill>
                <a:srgbClr val="00206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r>
              <a:rPr lang="en-US" altLang="en-US" sz="2400" b="1" dirty="0">
                <a:latin typeface="Times New Roman" panose="02020603050405020304" pitchFamily="18" charset="0"/>
                <a:cs typeface="Times New Roman" panose="02020603050405020304" pitchFamily="18" charset="0"/>
              </a:rPr>
              <a:t>Prompt:</a:t>
            </a:r>
            <a:r>
              <a:rPr lang="en-US" altLang="en-US" sz="2400" dirty="0">
                <a:latin typeface="Times New Roman" panose="02020603050405020304" pitchFamily="18" charset="0"/>
                <a:cs typeface="Times New Roman" panose="02020603050405020304" pitchFamily="18" charset="0"/>
              </a:rPr>
              <a:t> How effective is the U.S. Constitution in maintaining a proper balance between government authority and the protection of personal liberty?</a:t>
            </a:r>
          </a:p>
          <a:p>
            <a:pPr>
              <a:buFont typeface="Arial" panose="020B0604020202020204" pitchFamily="34" charset="0"/>
              <a:buChar char="•"/>
              <a:defRPr/>
            </a:pPr>
            <a:endParaRPr lang="en-US" sz="2000" dirty="0">
              <a:latin typeface="Times New Roman" panose="02020603050405020304" pitchFamily="18" charset="0"/>
              <a:cs typeface="Times New Roman" panose="02020603050405020304" pitchFamily="18" charset="0"/>
            </a:endParaRPr>
          </a:p>
          <a:p>
            <a:pPr>
              <a:buFont typeface="Arial" panose="020B0604020202020204" pitchFamily="34" charset="0"/>
              <a:buChar char="•"/>
              <a:defRPr/>
            </a:pPr>
            <a:endParaRPr lang="en-US" sz="20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endParaRPr lang="en-US" sz="2000" dirty="0">
              <a:latin typeface="Times New Roman" panose="02020603050405020304" pitchFamily="18" charset="0"/>
              <a:cs typeface="Times New Roman" panose="02020603050405020304" pitchFamily="18" charset="0"/>
            </a:endParaRPr>
          </a:p>
        </p:txBody>
      </p:sp>
      <p:pic>
        <p:nvPicPr>
          <p:cNvPr id="112643" name="Picture 1"/>
          <p:cNvPicPr>
            <a:picLocks noChangeAspect="1" noChangeArrowheads="1"/>
          </p:cNvPicPr>
          <p:nvPr/>
        </p:nvPicPr>
        <p:blipFill>
          <a:blip r:embed="rId2" cstate="print"/>
          <a:srcRect/>
          <a:stretch>
            <a:fillRect/>
          </a:stretch>
        </p:blipFill>
        <p:spPr bwMode="auto">
          <a:xfrm>
            <a:off x="990600" y="3467100"/>
            <a:ext cx="7391400" cy="3009900"/>
          </a:xfrm>
          <a:prstGeom prst="rect">
            <a:avLst/>
          </a:prstGeom>
          <a:noFill/>
          <a:ln w="9525">
            <a:noFill/>
            <a:miter lim="800000"/>
            <a:headEnd/>
            <a:tailEnd/>
          </a:ln>
        </p:spPr>
      </p:pic>
      <p:sp>
        <p:nvSpPr>
          <p:cNvPr id="4" name="Oval Callout 3"/>
          <p:cNvSpPr/>
          <p:nvPr/>
        </p:nvSpPr>
        <p:spPr>
          <a:xfrm>
            <a:off x="6400800" y="3733800"/>
            <a:ext cx="1828800" cy="990600"/>
          </a:xfrm>
          <a:prstGeom prst="wedgeEllipseCallout">
            <a:avLst>
              <a:gd name="adj1" fmla="val -47149"/>
              <a:gd name="adj2" fmla="val 6875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latin typeface="Times" pitchFamily="2" charset="0"/>
              </a:rPr>
              <a:t>These Federalists will destroy our little republics</a:t>
            </a:r>
          </a:p>
        </p:txBody>
      </p:sp>
      <p:sp>
        <p:nvSpPr>
          <p:cNvPr id="5" name="Oval Callout 4"/>
          <p:cNvSpPr/>
          <p:nvPr/>
        </p:nvSpPr>
        <p:spPr>
          <a:xfrm>
            <a:off x="1371600" y="3657600"/>
            <a:ext cx="2362200" cy="838200"/>
          </a:xfrm>
          <a:prstGeom prst="wedgeEllipseCallout">
            <a:avLst>
              <a:gd name="adj1" fmla="val 49342"/>
              <a:gd name="adj2" fmla="val 6704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latin typeface="Times" pitchFamily="2" charset="0"/>
              </a:rPr>
              <a:t>All these Anti-federalist want are the blasted Articles of Confederation</a:t>
            </a:r>
          </a:p>
        </p:txBody>
      </p:sp>
      <p:sp>
        <p:nvSpPr>
          <p:cNvPr id="6" name="Oval Callout 5"/>
          <p:cNvSpPr/>
          <p:nvPr/>
        </p:nvSpPr>
        <p:spPr>
          <a:xfrm>
            <a:off x="4572000" y="3429000"/>
            <a:ext cx="1828800" cy="965200"/>
          </a:xfrm>
          <a:prstGeom prst="wedgeEllipseCallout">
            <a:avLst>
              <a:gd name="adj1" fmla="val -36111"/>
              <a:gd name="adj2" fmla="val 6118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latin typeface="Times" pitchFamily="2" charset="0"/>
              </a:rPr>
              <a:t>I thought the Revolutionary War was bad!</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6"/>
          <p:cNvSpPr>
            <a:spLocks noGrp="1"/>
          </p:cNvSpPr>
          <p:nvPr>
            <p:ph type="title"/>
          </p:nvPr>
        </p:nvSpPr>
        <p:spPr>
          <a:xfrm>
            <a:off x="457200" y="274638"/>
            <a:ext cx="8229600" cy="868362"/>
          </a:xfrm>
          <a:solidFill>
            <a:schemeClr val="accent2"/>
          </a:solidFill>
          <a:ln>
            <a:solidFill>
              <a:srgbClr val="002060"/>
            </a:solidFill>
          </a:ln>
        </p:spPr>
        <p:txBody>
          <a:bodyPr/>
          <a:lstStyle/>
          <a:p>
            <a:r>
              <a:rPr lang="en-US" altLang="en-US" b="1" smtClean="0">
                <a:solidFill>
                  <a:schemeClr val="bg1"/>
                </a:solidFill>
                <a:latin typeface="Baskerville Old Face" pitchFamily="18" charset="0"/>
              </a:rPr>
              <a:t>Modern Debate</a:t>
            </a:r>
          </a:p>
        </p:txBody>
      </p:sp>
      <p:sp>
        <p:nvSpPr>
          <p:cNvPr id="113666" name="Content Placeholder 7"/>
          <p:cNvSpPr>
            <a:spLocks noGrp="1"/>
          </p:cNvSpPr>
          <p:nvPr>
            <p:ph idx="1"/>
          </p:nvPr>
        </p:nvSpPr>
        <p:spPr>
          <a:xfrm>
            <a:off x="457200" y="1371600"/>
            <a:ext cx="8229600" cy="4754563"/>
          </a:xfrm>
        </p:spPr>
        <p:txBody>
          <a:bodyPr/>
          <a:lstStyle/>
          <a:p>
            <a:r>
              <a:rPr lang="en-US" altLang="en-US" sz="2000" smtClean="0">
                <a:latin typeface="Times New Roman" pitchFamily="18" charset="0"/>
                <a:cs typeface="Times New Roman" pitchFamily="18" charset="0"/>
              </a:rPr>
              <a:t>Our current Constitutional government yields many debates that reflect the founder’s argument over ratification.</a:t>
            </a:r>
          </a:p>
          <a:p>
            <a:pPr lvl="1"/>
            <a:r>
              <a:rPr lang="en-US" altLang="en-US" sz="2000" smtClean="0">
                <a:latin typeface="Times New Roman" pitchFamily="18" charset="0"/>
                <a:cs typeface="Times New Roman" pitchFamily="18" charset="0"/>
              </a:rPr>
              <a:t>Select ONE of the following topics and demonstrate how it reflects a Federalist’s or Anti-Federalist’s view point</a:t>
            </a:r>
          </a:p>
          <a:p>
            <a:pPr lvl="2"/>
            <a:r>
              <a:rPr lang="en-US" altLang="en-US" sz="1600" smtClean="0">
                <a:latin typeface="Times New Roman" pitchFamily="18" charset="0"/>
                <a:cs typeface="Times New Roman" pitchFamily="18" charset="0"/>
              </a:rPr>
              <a:t>Gun Control</a:t>
            </a:r>
          </a:p>
          <a:p>
            <a:pPr lvl="2"/>
            <a:r>
              <a:rPr lang="en-US" altLang="en-US" sz="1600" smtClean="0">
                <a:latin typeface="Times New Roman" pitchFamily="18" charset="0"/>
                <a:cs typeface="Times New Roman" pitchFamily="18" charset="0"/>
              </a:rPr>
              <a:t>Obamacare</a:t>
            </a:r>
          </a:p>
          <a:p>
            <a:pPr lvl="2"/>
            <a:r>
              <a:rPr lang="en-US" altLang="en-US" sz="1600" smtClean="0">
                <a:latin typeface="Times New Roman" pitchFamily="18" charset="0"/>
                <a:cs typeface="Times New Roman" pitchFamily="18" charset="0"/>
              </a:rPr>
              <a:t>Gridlock in government (hyper-pluralism)</a:t>
            </a:r>
          </a:p>
          <a:p>
            <a:pPr lvl="2"/>
            <a:r>
              <a:rPr lang="en-US" altLang="en-US" sz="1600" smtClean="0">
                <a:latin typeface="Times New Roman" pitchFamily="18" charset="0"/>
                <a:cs typeface="Times New Roman" pitchFamily="18" charset="0"/>
              </a:rPr>
              <a:t>U.S. Debt</a:t>
            </a:r>
          </a:p>
          <a:p>
            <a:pPr lvl="2"/>
            <a:r>
              <a:rPr lang="en-US" altLang="en-US" sz="1600" smtClean="0">
                <a:latin typeface="Times New Roman" pitchFamily="18" charset="0"/>
                <a:cs typeface="Times New Roman" pitchFamily="18" charset="0"/>
              </a:rPr>
              <a:t>Interpretation of the Constitution by the Supreme Court (Judicial activism = loose construction viewpoint vs. Judicial Restraint = strict constructionism) </a:t>
            </a:r>
          </a:p>
          <a:p>
            <a:pPr lvl="2"/>
            <a:r>
              <a:rPr lang="en-US" altLang="en-US" sz="1600" smtClean="0">
                <a:latin typeface="Times New Roman" pitchFamily="18" charset="0"/>
                <a:cs typeface="Times New Roman" pitchFamily="18" charset="0"/>
              </a:rPr>
              <a:t>Enemy Combatants at Guantanamo Bay, Cuba</a:t>
            </a:r>
          </a:p>
        </p:txBody>
      </p:sp>
      <p:pic>
        <p:nvPicPr>
          <p:cNvPr id="113667" name="Picture 8"/>
          <p:cNvPicPr>
            <a:picLocks noChangeAspect="1"/>
          </p:cNvPicPr>
          <p:nvPr/>
        </p:nvPicPr>
        <p:blipFill>
          <a:blip r:embed="rId2" cstate="print"/>
          <a:srcRect/>
          <a:stretch>
            <a:fillRect/>
          </a:stretch>
        </p:blipFill>
        <p:spPr bwMode="auto">
          <a:xfrm>
            <a:off x="1676400" y="4800600"/>
            <a:ext cx="5562600" cy="1905000"/>
          </a:xfrm>
          <a:prstGeom prst="rect">
            <a:avLst/>
          </a:prstGeom>
          <a:noFill/>
          <a:ln w="9525">
            <a:solidFill>
              <a:srgbClr val="002060"/>
            </a:solid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a:xfrm>
            <a:off x="762000" y="762000"/>
            <a:ext cx="7924800" cy="838200"/>
          </a:xfrm>
        </p:spPr>
        <p:txBody>
          <a:bodyPr/>
          <a:lstStyle/>
          <a:p>
            <a:pPr eaLnBrk="1" hangingPunct="1"/>
            <a:r>
              <a:rPr lang="en-US" altLang="en-US" smtClean="0">
                <a:latin typeface="Times New Roman" pitchFamily="18" charset="0"/>
                <a:cs typeface="Times New Roman" pitchFamily="18" charset="0"/>
              </a:rPr>
              <a:t>Federalist and Anti-federalist</a:t>
            </a:r>
          </a:p>
        </p:txBody>
      </p:sp>
      <p:sp>
        <p:nvSpPr>
          <p:cNvPr id="114690" name="Content Placeholder 2"/>
          <p:cNvSpPr>
            <a:spLocks noGrp="1"/>
          </p:cNvSpPr>
          <p:nvPr>
            <p:ph idx="1"/>
          </p:nvPr>
        </p:nvSpPr>
        <p:spPr/>
        <p:txBody>
          <a:bodyPr/>
          <a:lstStyle/>
          <a:p>
            <a:pPr eaLnBrk="1" hangingPunct="1"/>
            <a:r>
              <a:rPr lang="en-US" altLang="en-US" sz="1600" smtClean="0">
                <a:latin typeface="Times New Roman" pitchFamily="18" charset="0"/>
                <a:cs typeface="Times New Roman" pitchFamily="18" charset="0"/>
              </a:rPr>
              <a:t>It is agreed on all sides, the powers properly belonging to one of the departments (branches of government) ought not to be directly and completely administered by either of the departments.  It is equally evident, that neither of them ought to possess, directly or indirectly, an overruling influence over the others in administration of their respective powers.  It will not be denied, that power is of an encroaching nature, and that it ought to be effectively restrained from passing the limits assigned to it.  After discriminating, therefore, in theory, the several classes of power, as they may in their nature be legislative, executive, or judiciary; the next and most difficult task, is to provide some practical security for each, against the invasion of the others.  What this security ought to be, is the great problem to solve.											Federalist 48</a:t>
            </a:r>
          </a:p>
          <a:p>
            <a:pPr eaLnBrk="1" hangingPunct="1"/>
            <a:r>
              <a:rPr lang="en-US" altLang="en-US" sz="1600" smtClean="0">
                <a:latin typeface="Times New Roman" pitchFamily="18" charset="0"/>
                <a:cs typeface="Times New Roman" pitchFamily="18" charset="0"/>
              </a:rPr>
              <a:t>Using this excerpt and applying the principles of government and politics:</a:t>
            </a:r>
          </a:p>
          <a:p>
            <a:pPr eaLnBrk="1" hangingPunct="1"/>
            <a:r>
              <a:rPr lang="en-US" altLang="en-US" sz="1600" smtClean="0">
                <a:latin typeface="Times New Roman" pitchFamily="18" charset="0"/>
                <a:cs typeface="Times New Roman" pitchFamily="18" charset="0"/>
              </a:rPr>
              <a:t>Describe the relationship and meaning of the departments that Madison is referring to.  Illustrate how this is still a problem today.</a:t>
            </a:r>
          </a:p>
          <a:p>
            <a:pPr eaLnBrk="1" hangingPunct="1"/>
            <a:endParaRPr lang="en-US" altLang="en-US"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12880</TotalTime>
  <Words>7345</Words>
  <Application>Microsoft Office PowerPoint</Application>
  <PresentationFormat>On-screen Show (4:3)</PresentationFormat>
  <Paragraphs>846</Paragraphs>
  <Slides>97</Slides>
  <Notes>2</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Office Theme</vt:lpstr>
      <vt:lpstr>Unit I Constitutional Underpinnings</vt:lpstr>
      <vt:lpstr>Madison Speaks</vt:lpstr>
      <vt:lpstr>Madison Speaks</vt:lpstr>
      <vt:lpstr>Slide 4</vt:lpstr>
      <vt:lpstr>A Lego Constitution</vt:lpstr>
      <vt:lpstr>A Culture of American Politique  </vt:lpstr>
      <vt:lpstr>Core Values of America</vt:lpstr>
      <vt:lpstr>Jefferson’s Goal</vt:lpstr>
      <vt:lpstr>Jefferson Says What?</vt:lpstr>
      <vt:lpstr>It’s too Late to Say Your Sorry</vt:lpstr>
      <vt:lpstr>Enlightenment Principles</vt:lpstr>
      <vt:lpstr>Defining the Parameters of the Declaration of Independence </vt:lpstr>
      <vt:lpstr>A Recipe for the Foundations of Government</vt:lpstr>
      <vt:lpstr>TASTY MURICAN DEMOCRACY</vt:lpstr>
      <vt:lpstr>Madison Speaks</vt:lpstr>
      <vt:lpstr>Slide 16</vt:lpstr>
      <vt:lpstr>America’s First National Government </vt:lpstr>
      <vt:lpstr>Slide 18</vt:lpstr>
      <vt:lpstr>Decentralizing Government</vt:lpstr>
      <vt:lpstr>Factors in the AOC</vt:lpstr>
      <vt:lpstr>Rise to Rebellion</vt:lpstr>
      <vt:lpstr>Challenges of a Young Nation </vt:lpstr>
      <vt:lpstr>Structure of a Decentralize Gov.</vt:lpstr>
      <vt:lpstr>Dissecting the Decentralize AOC</vt:lpstr>
      <vt:lpstr>Slide 25</vt:lpstr>
      <vt:lpstr>Decentralizing Government</vt:lpstr>
      <vt:lpstr>A Decentralized Nightmare</vt:lpstr>
      <vt:lpstr>Repairs to a National Government</vt:lpstr>
      <vt:lpstr>Plans of Government</vt:lpstr>
      <vt:lpstr>Republicanism</vt:lpstr>
      <vt:lpstr>Madisonian Model of Government </vt:lpstr>
      <vt:lpstr>A Government of Compromise</vt:lpstr>
      <vt:lpstr>Contrasting Government’s</vt:lpstr>
      <vt:lpstr>Madisonian Master Plan</vt:lpstr>
      <vt:lpstr>Slide 35</vt:lpstr>
      <vt:lpstr>Principles of the U.S. Constitution</vt:lpstr>
      <vt:lpstr>Principles of the Constitution</vt:lpstr>
      <vt:lpstr>A Federal System</vt:lpstr>
      <vt:lpstr>Separation of Powers</vt:lpstr>
      <vt:lpstr>Checking the Power of Gov.</vt:lpstr>
      <vt:lpstr>A Government of the People</vt:lpstr>
      <vt:lpstr>The Principles of Madisonian Model</vt:lpstr>
      <vt:lpstr>The Principles of Madisonian Model</vt:lpstr>
      <vt:lpstr>The Principles of Madisonian Model</vt:lpstr>
      <vt:lpstr>Slide 45</vt:lpstr>
      <vt:lpstr>The Madisonian Model</vt:lpstr>
      <vt:lpstr>Breaking Down the Freakin SAQ</vt:lpstr>
      <vt:lpstr>FRQ Type I – Concept Application</vt:lpstr>
      <vt:lpstr>FRQ Type II – Quantitative Analysis</vt:lpstr>
      <vt:lpstr>FRQ Type III – Supreme Court Comparison</vt:lpstr>
      <vt:lpstr>FRQ - Steps to Success </vt:lpstr>
      <vt:lpstr>Deconstructing FRQs</vt:lpstr>
      <vt:lpstr>Winning the FRQ Race</vt:lpstr>
      <vt:lpstr>A Living Document </vt:lpstr>
      <vt:lpstr>A Living Document </vt:lpstr>
      <vt:lpstr>Marbury v. Madison (informal amending)</vt:lpstr>
      <vt:lpstr>Constitutional Band-aide</vt:lpstr>
      <vt:lpstr>TJ’s Test</vt:lpstr>
      <vt:lpstr>Constitutional Challenges</vt:lpstr>
      <vt:lpstr>Recipe for Good Government</vt:lpstr>
      <vt:lpstr>Constitutional Principles on Trial</vt:lpstr>
      <vt:lpstr>Slide 62</vt:lpstr>
      <vt:lpstr>Assessing your Madisonian I.Q.</vt:lpstr>
      <vt:lpstr>Constitution Convention</vt:lpstr>
      <vt:lpstr>Demographics of Ratification</vt:lpstr>
      <vt:lpstr>Ratification Debate</vt:lpstr>
      <vt:lpstr>Annotating Federalists &amp; Anti-Federalists Perspective</vt:lpstr>
      <vt:lpstr>Ratification Clarity</vt:lpstr>
      <vt:lpstr>Slide 69</vt:lpstr>
      <vt:lpstr>The Founders said WHAT?</vt:lpstr>
      <vt:lpstr>FED 2 – a falsehood of the founders</vt:lpstr>
      <vt:lpstr>Slide 72</vt:lpstr>
      <vt:lpstr>FED 2 – a falsehood of the founders</vt:lpstr>
      <vt:lpstr>Ratification Debate</vt:lpstr>
      <vt:lpstr>Limited gov. or Tyranny</vt:lpstr>
      <vt:lpstr>Brutus beat down on the Constitution</vt:lpstr>
      <vt:lpstr>Et tu Brute</vt:lpstr>
      <vt:lpstr>Brutus is Bullocks </vt:lpstr>
      <vt:lpstr>Beard v. Hofstadter</vt:lpstr>
      <vt:lpstr>Slide 80</vt:lpstr>
      <vt:lpstr>Ratification Round Table</vt:lpstr>
      <vt:lpstr>In The Words of the Founders</vt:lpstr>
      <vt:lpstr>Slide 83</vt:lpstr>
      <vt:lpstr>Achieving the Madisonian Model</vt:lpstr>
      <vt:lpstr>Factionalism </vt:lpstr>
      <vt:lpstr>Factionalism </vt:lpstr>
      <vt:lpstr>Thesis </vt:lpstr>
      <vt:lpstr>Building a Claim</vt:lpstr>
      <vt:lpstr>Document Analysis</vt:lpstr>
      <vt:lpstr>Slide 90</vt:lpstr>
      <vt:lpstr>Madisonian Principles</vt:lpstr>
      <vt:lpstr>Madisonian Principles </vt:lpstr>
      <vt:lpstr>Madisonian Principles </vt:lpstr>
      <vt:lpstr>Madisonian Principles </vt:lpstr>
      <vt:lpstr>Ratification Clarity</vt:lpstr>
      <vt:lpstr>Modern Debate</vt:lpstr>
      <vt:lpstr>Federalist and Anti-federalist</vt:lpstr>
    </vt:vector>
  </TitlesOfParts>
  <Company>HULTBERG'S HOUSE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I Constitutional Underpinnings</dc:title>
  <dc:creator>ANDREW HULTBERG</dc:creator>
  <cp:lastModifiedBy>Jack</cp:lastModifiedBy>
  <cp:revision>517</cp:revision>
  <dcterms:created xsi:type="dcterms:W3CDTF">2010-09-15T01:54:07Z</dcterms:created>
  <dcterms:modified xsi:type="dcterms:W3CDTF">2021-06-10T23:03:57Z</dcterms:modified>
</cp:coreProperties>
</file>